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8" r:id="rId4"/>
    <p:sldId id="257" r:id="rId5"/>
    <p:sldId id="259" r:id="rId6"/>
    <p:sldId id="260" r:id="rId8"/>
    <p:sldId id="261" r:id="rId9"/>
    <p:sldId id="262" r:id="rId10"/>
    <p:sldId id="263" r:id="rId11"/>
    <p:sldId id="264" r:id="rId12"/>
    <p:sldId id="275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9" autoAdjust="0"/>
  </p:normalViewPr>
  <p:slideViewPr>
    <p:cSldViewPr>
      <p:cViewPr varScale="1">
        <p:scale>
          <a:sx n="97" d="100"/>
          <a:sy n="97" d="100"/>
        </p:scale>
        <p:origin x="786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CB3B9-C564-43B8-9BD5-47F9B812BB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C4534-6EDC-41DE-A3A3-F6AF719610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C4534-6EDC-41DE-A3A3-F6AF71961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C4534-6EDC-41DE-A3A3-F6AF71961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C4534-6EDC-41DE-A3A3-F6AF71961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C4534-6EDC-41DE-A3A3-F6AF71961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C4534-6EDC-41DE-A3A3-F6AF71961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C:\Users\Administrator\Desktop\PPT\2019.4.10提供\数学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file:///D:\qq&#25991;&#20214;\712321467\Image\C2C\Image2\%7b75232B38-A165-1FB7-499C-2E1C792CACB5%7d.png" TargetMode="External"/><Relationship Id="rId14" Type="http://schemas.openxmlformats.org/officeDocument/2006/relationships/image" Target="../media/image2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4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843558"/>
            <a:ext cx="6840760" cy="2085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40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17.1  </a:t>
            </a:r>
            <a:r>
              <a:rPr lang="en-US" altLang="zh-CN" sz="36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6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勾股定理的应用</a:t>
            </a:r>
            <a:endParaRPr lang="en-US" altLang="zh-CN" sz="3600" b="1" noProof="1" smtClean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180000"/>
              </a:lnSpc>
            </a:pPr>
            <a:r>
              <a:rPr lang="en-US" altLang="zh-CN" sz="32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zh-CN" sz="32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32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2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课时</a:t>
            </a:r>
            <a:r>
              <a:rPr lang="en-US" altLang="zh-CN" sz="3200" b="1" noProof="1" smtClean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--</a:t>
            </a:r>
            <a:r>
              <a:rPr lang="zh-CN" altLang="en-US" sz="3200" b="1" noProof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平面展开最短路径问题</a:t>
            </a:r>
            <a:endParaRPr lang="zh-CN" altLang="en-US" sz="3200" b="1" noProof="1" smtClean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560" y="169278"/>
            <a:ext cx="1895839" cy="676360"/>
            <a:chOff x="731944" y="169278"/>
            <a:chExt cx="1895839" cy="676360"/>
          </a:xfrm>
        </p:grpSpPr>
        <p:pic>
          <p:nvPicPr>
            <p:cNvPr id="3" name="Picture 2" descr="F:\桌面文件夹\我的工作\PPT\小图标\TIM图片20190423150400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3716" y="169278"/>
              <a:ext cx="1874067" cy="676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12313"/>
            <p:cNvSpPr txBox="1">
              <a:spLocks noChangeArrowheads="1"/>
            </p:cNvSpPr>
            <p:nvPr/>
          </p:nvSpPr>
          <p:spPr bwMode="auto">
            <a:xfrm>
              <a:off x="731944" y="229277"/>
              <a:ext cx="18740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 smtClean="0">
                  <a:solidFill>
                    <a:schemeClr val="bg1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知识准备</a:t>
              </a:r>
              <a:endParaRPr lang="zh-CN" altLang="en-US" sz="2800" b="1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5" name="Text Box 36"/>
          <p:cNvSpPr txBox="1">
            <a:spLocks noChangeArrowheads="1"/>
          </p:cNvSpPr>
          <p:nvPr/>
        </p:nvSpPr>
        <p:spPr bwMode="auto">
          <a:xfrm>
            <a:off x="737989" y="1406262"/>
            <a:ext cx="743441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在直角三角形中，两条直角边的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等于</a:t>
            </a:r>
            <a:r>
              <a:rPr lang="zh-CN" altLang="en-US" sz="240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斜边 的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平方．</a:t>
            </a:r>
            <a:endParaRPr lang="en-US" altLang="zh-CN" sz="24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2.3</a:t>
            </a:r>
            <a:r>
              <a:rPr lang="en-US" altLang="zh-CN" sz="2400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</a:t>
            </a:r>
            <a:r>
              <a:rPr lang="en-US" altLang="zh-CN" sz="2400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400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en-US" altLang="zh-CN" sz="2400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</a:t>
            </a:r>
            <a:r>
              <a:rPr lang="en-US" altLang="zh-CN" sz="2400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两点之间，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最短</a:t>
            </a:r>
            <a:r>
              <a:rPr lang="zh-CN" altLang="en-US" sz="240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endParaRPr lang="en-US" altLang="zh-CN" sz="2400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37"/>
          <p:cNvSpPr>
            <a:spLocks noChangeArrowheads="1"/>
          </p:cNvSpPr>
          <p:nvPr/>
        </p:nvSpPr>
        <p:spPr bwMode="auto">
          <a:xfrm>
            <a:off x="2483768" y="2789343"/>
            <a:ext cx="3401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CC33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5</a:t>
            </a:r>
            <a:endParaRPr lang="zh-CN" altLang="en-US" sz="2400">
              <a:solidFill>
                <a:srgbClr val="CC33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38"/>
          <p:cNvSpPr>
            <a:spLocks noChangeArrowheads="1"/>
          </p:cNvSpPr>
          <p:nvPr/>
        </p:nvSpPr>
        <p:spPr bwMode="auto">
          <a:xfrm>
            <a:off x="4672427" y="2789343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CC33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13</a:t>
            </a:r>
            <a:endParaRPr lang="zh-CN" altLang="en-US" sz="2400">
              <a:solidFill>
                <a:srgbClr val="CC33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5547428" y="1491630"/>
            <a:ext cx="11128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CC33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平方和</a:t>
            </a:r>
            <a:endParaRPr lang="zh-CN" altLang="en-US" sz="2400">
              <a:solidFill>
                <a:srgbClr val="CC33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40"/>
          <p:cNvSpPr>
            <a:spLocks noChangeArrowheads="1"/>
          </p:cNvSpPr>
          <p:nvPr/>
        </p:nvSpPr>
        <p:spPr bwMode="auto">
          <a:xfrm>
            <a:off x="2699792" y="3510895"/>
            <a:ext cx="803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CC33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线段</a:t>
            </a:r>
            <a:endParaRPr lang="zh-CN" altLang="en-US" sz="2400">
              <a:solidFill>
                <a:srgbClr val="CC33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Group 54"/>
          <p:cNvGrpSpPr/>
          <p:nvPr/>
        </p:nvGrpSpPr>
        <p:grpSpPr>
          <a:xfrm>
            <a:off x="5652022" y="2408967"/>
            <a:ext cx="2592388" cy="2457450"/>
            <a:chOff x="3377" y="2383"/>
            <a:chExt cx="1633" cy="1548"/>
          </a:xfrm>
        </p:grpSpPr>
        <p:pic>
          <p:nvPicPr>
            <p:cNvPr id="11" name="Picture 5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6" y="2383"/>
              <a:ext cx="1544" cy="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23"/>
            <p:cNvSpPr>
              <a:spLocks noChangeArrowheads="1"/>
            </p:cNvSpPr>
            <p:nvPr/>
          </p:nvSpPr>
          <p:spPr bwMode="auto">
            <a:xfrm>
              <a:off x="3377" y="3007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2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c  </a:t>
              </a:r>
              <a:endParaRPr lang="en-US" altLang="zh-CN" b="1"/>
            </a:p>
          </p:txBody>
        </p:sp>
        <p:sp>
          <p:nvSpPr>
            <p:cNvPr id="13" name="Rectangle 26"/>
            <p:cNvSpPr>
              <a:spLocks noChangeArrowheads="1"/>
            </p:cNvSpPr>
            <p:nvPr/>
          </p:nvSpPr>
          <p:spPr bwMode="auto">
            <a:xfrm>
              <a:off x="3695" y="3124"/>
              <a:ext cx="1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2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b </a:t>
              </a:r>
              <a:endParaRPr lang="en-US" altLang="zh-CN" b="1"/>
            </a:p>
          </p:txBody>
        </p:sp>
        <p:sp>
          <p:nvSpPr>
            <p:cNvPr id="14" name="Rectangle 30"/>
            <p:cNvSpPr>
              <a:spLocks noChangeArrowheads="1"/>
            </p:cNvSpPr>
            <p:nvPr/>
          </p:nvSpPr>
          <p:spPr bwMode="auto">
            <a:xfrm>
              <a:off x="3796" y="3533"/>
              <a:ext cx="1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altLang="zh-CN" sz="2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a </a:t>
              </a:r>
              <a:endParaRPr lang="en-US" altLang="zh-CN" b="1"/>
            </a:p>
          </p:txBody>
        </p:sp>
        <p:grpSp>
          <p:nvGrpSpPr>
            <p:cNvPr id="15" name="Group 47"/>
            <p:cNvGrpSpPr/>
            <p:nvPr/>
          </p:nvGrpSpPr>
          <p:grpSpPr>
            <a:xfrm>
              <a:off x="3932" y="3205"/>
              <a:ext cx="733" cy="277"/>
              <a:chOff x="4047" y="3244"/>
              <a:chExt cx="695" cy="262"/>
            </a:xfrm>
          </p:grpSpPr>
          <p:sp>
            <p:nvSpPr>
              <p:cNvPr id="18" name="Rectangle 31"/>
              <p:cNvSpPr>
                <a:spLocks noChangeArrowheads="1"/>
              </p:cNvSpPr>
              <p:nvPr/>
            </p:nvSpPr>
            <p:spPr bwMode="auto">
              <a:xfrm>
                <a:off x="4047" y="3253"/>
                <a:ext cx="199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zh-CN" altLang="en-US" sz="2600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（</a:t>
                </a:r>
                <a:endParaRPr lang="zh-CN" altLang="en-US" b="1"/>
              </a:p>
            </p:txBody>
          </p:sp>
          <p:sp>
            <p:nvSpPr>
              <p:cNvPr id="19" name="Rectangle 32"/>
              <p:cNvSpPr>
                <a:spLocks noChangeArrowheads="1"/>
              </p:cNvSpPr>
              <p:nvPr/>
            </p:nvSpPr>
            <p:spPr bwMode="auto">
              <a:xfrm>
                <a:off x="4246" y="3252"/>
                <a:ext cx="99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en-US" altLang="zh-CN" sz="2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/>
              </a:p>
            </p:txBody>
          </p:sp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4349" y="3261"/>
                <a:ext cx="100" cy="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-</a:t>
                </a:r>
                <a:endParaRPr lang="en-US" altLang="zh-CN" b="1"/>
              </a:p>
            </p:txBody>
          </p:sp>
          <p:sp>
            <p:nvSpPr>
              <p:cNvPr id="21" name="Rectangle 34"/>
              <p:cNvSpPr>
                <a:spLocks noChangeArrowheads="1"/>
              </p:cNvSpPr>
              <p:nvPr/>
            </p:nvSpPr>
            <p:spPr bwMode="auto">
              <a:xfrm>
                <a:off x="4460" y="3252"/>
                <a:ext cx="100" cy="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en-US" altLang="zh-CN" sz="2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/>
              </a:p>
            </p:txBody>
          </p:sp>
          <p:sp>
            <p:nvSpPr>
              <p:cNvPr id="22" name="Rectangle 35"/>
              <p:cNvSpPr>
                <a:spLocks noChangeArrowheads="1"/>
              </p:cNvSpPr>
              <p:nvPr/>
            </p:nvSpPr>
            <p:spPr bwMode="auto">
              <a:xfrm>
                <a:off x="4542" y="3267"/>
                <a:ext cx="200" cy="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zh-CN" altLang="en-US" sz="2600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）</a:t>
                </a:r>
                <a:endParaRPr lang="zh-CN" altLang="en-US" b="1"/>
              </a:p>
            </p:txBody>
          </p:sp>
          <p:sp>
            <p:nvSpPr>
              <p:cNvPr id="23" name="Rectangle 36"/>
              <p:cNvSpPr>
                <a:spLocks noChangeArrowheads="1"/>
              </p:cNvSpPr>
              <p:nvPr/>
            </p:nvSpPr>
            <p:spPr bwMode="auto">
              <a:xfrm>
                <a:off x="4653" y="3244"/>
                <a:ext cx="77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3936" y="2960"/>
              <a:ext cx="5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宋体" panose="02010600030101010101" pitchFamily="2" charset="-122"/>
                </a:rPr>
                <a:t> 黄实 </a:t>
              </a:r>
              <a:endParaRPr lang="zh-CN" altLang="en-US" sz="2400" b="1"/>
            </a:p>
          </p:txBody>
        </p:sp>
        <p:sp>
          <p:nvSpPr>
            <p:cNvPr id="17" name="Rectangle 38"/>
            <p:cNvSpPr>
              <a:spLocks noChangeArrowheads="1"/>
            </p:cNvSpPr>
            <p:nvPr/>
          </p:nvSpPr>
          <p:spPr bwMode="auto">
            <a:xfrm>
              <a:off x="3831" y="2475"/>
              <a:ext cx="4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宋体" panose="02010600030101010101" pitchFamily="2" charset="-122"/>
                </a:rPr>
                <a:t>朱实 </a:t>
              </a:r>
              <a:endParaRPr lang="zh-CN" altLang="en-US" sz="2400" b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945042"/>
            <a:ext cx="62646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zh-CN" altLang="en-US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    春天</a:t>
            </a:r>
            <a:r>
              <a:rPr lang="zh-CN" altLang="en-US"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来了，沉睡了一冬的昆虫</a:t>
            </a:r>
            <a:r>
              <a:rPr lang="en-US" altLang="zh-CN"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森迪，抖了抖肥咂咂的身体，睁开了懵懂的眼睛，打了个黏糊糊的</a:t>
            </a:r>
            <a:r>
              <a:rPr lang="zh-CN" altLang="en-US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哈欠</a:t>
            </a:r>
            <a:r>
              <a:rPr lang="en-US" altLang="zh-CN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突然，</a:t>
            </a:r>
            <a:r>
              <a:rPr lang="zh-CN" altLang="en-US"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它</a:t>
            </a:r>
            <a:r>
              <a:rPr lang="zh-CN" altLang="en-US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感觉</a:t>
            </a:r>
            <a:r>
              <a:rPr lang="zh-CN" altLang="en-US"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密匝匝的饥饿感向自己袭</a:t>
            </a:r>
            <a:r>
              <a:rPr lang="zh-CN" altLang="en-US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来</a:t>
            </a:r>
            <a:r>
              <a:rPr lang="en-US" altLang="zh-CN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它</a:t>
            </a:r>
            <a:r>
              <a:rPr lang="zh-CN" altLang="en-US"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屏心静气了一下，准备钻出地面，去寻找食物</a:t>
            </a:r>
            <a:r>
              <a:rPr lang="en-US" altLang="zh-CN"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1560" y="169278"/>
            <a:ext cx="1895839" cy="676360"/>
            <a:chOff x="731944" y="169278"/>
            <a:chExt cx="1895839" cy="676360"/>
          </a:xfrm>
        </p:grpSpPr>
        <p:pic>
          <p:nvPicPr>
            <p:cNvPr id="4" name="Picture 2" descr="F:\桌面文件夹\我的工作\PPT\小图标\TIM图片20190423150400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3716" y="169278"/>
              <a:ext cx="1874067" cy="676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本框 12313"/>
            <p:cNvSpPr txBox="1">
              <a:spLocks noChangeArrowheads="1"/>
            </p:cNvSpPr>
            <p:nvPr/>
          </p:nvSpPr>
          <p:spPr bwMode="auto">
            <a:xfrm>
              <a:off x="731944" y="229277"/>
              <a:ext cx="18740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 smtClean="0">
                  <a:solidFill>
                    <a:schemeClr val="bg1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情境导入</a:t>
              </a:r>
              <a:endParaRPr lang="zh-CN" altLang="en-US" sz="2800" b="1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1942703"/>
            <a:ext cx="17526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560" y="169278"/>
            <a:ext cx="1895839" cy="676360"/>
            <a:chOff x="731944" y="169278"/>
            <a:chExt cx="1895839" cy="676360"/>
          </a:xfrm>
        </p:grpSpPr>
        <p:pic>
          <p:nvPicPr>
            <p:cNvPr id="3" name="Picture 2" descr="F:\桌面文件夹\我的工作\PPT\小图标\TIM图片20190423150400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3716" y="169278"/>
              <a:ext cx="1874067" cy="676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12313"/>
            <p:cNvSpPr txBox="1">
              <a:spLocks noChangeArrowheads="1"/>
            </p:cNvSpPr>
            <p:nvPr/>
          </p:nvSpPr>
          <p:spPr bwMode="auto">
            <a:xfrm>
              <a:off x="731944" y="229277"/>
              <a:ext cx="18740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 smtClean="0">
                  <a:solidFill>
                    <a:schemeClr val="bg1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探索新知</a:t>
              </a:r>
              <a:endParaRPr lang="zh-CN" altLang="en-US" sz="2800" b="1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56" name="内容占位符 2"/>
          <p:cNvSpPr txBox="1"/>
          <p:nvPr/>
        </p:nvSpPr>
        <p:spPr>
          <a:xfrm>
            <a:off x="539552" y="915566"/>
            <a:ext cx="7992888" cy="236867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0" hangingPunct="0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森迪爬呀爬</a:t>
            </a:r>
            <a:r>
              <a:rPr lang="zh-CN" altLang="en-US" sz="2400" kern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，它来到</a:t>
            </a:r>
            <a:r>
              <a:rPr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了高为</a:t>
            </a:r>
            <a:r>
              <a:rPr lang="en-US" altLang="zh-CN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厘米，</a:t>
            </a:r>
            <a:r>
              <a:rPr kumimoji="1"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底面半径为</a:t>
            </a:r>
            <a:r>
              <a:rPr kumimoji="1" lang="en-US" altLang="zh-CN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厘米的</a:t>
            </a:r>
            <a:r>
              <a:rPr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圆柱体的</a:t>
            </a:r>
            <a:r>
              <a:rPr lang="en-US" altLang="zh-CN" sz="2400" i="1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处，嗅到</a:t>
            </a:r>
            <a:r>
              <a:rPr lang="en-US" altLang="zh-CN" sz="2400" i="1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处的面包，可是它沿着圆柱体的表面怎样爬行才能很快地吃到面包？它爬行的最短路径长是多少呢</a:t>
            </a:r>
            <a:r>
              <a:rPr lang="zh-CN" altLang="en-US" sz="2400" kern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？（</a:t>
            </a:r>
            <a:r>
              <a:rPr kumimoji="1" lang="en-US" altLang="zh-CN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kumimoji="1"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的值取</a:t>
            </a:r>
            <a:r>
              <a:rPr kumimoji="1" lang="en-US" altLang="zh-CN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2400" ker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400" ker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7" name="TextBox 40"/>
          <p:cNvSpPr txBox="1">
            <a:spLocks noChangeArrowheads="1"/>
          </p:cNvSpPr>
          <p:nvPr/>
        </p:nvSpPr>
        <p:spPr bwMode="auto">
          <a:xfrm>
            <a:off x="711954" y="3387645"/>
            <a:ext cx="321197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聪明的同学们，你能帮帮它吗</a:t>
            </a:r>
            <a:r>
              <a:rPr lang="zh-CN" altLang="en-US" sz="240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？</a:t>
            </a:r>
            <a:endParaRPr lang="zh-CN" altLang="en-US" sz="240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8" name="Rectangle 38"/>
          <p:cNvSpPr>
            <a:spLocks noChangeArrowheads="1"/>
          </p:cNvSpPr>
          <p:nvPr/>
        </p:nvSpPr>
        <p:spPr bwMode="auto">
          <a:xfrm>
            <a:off x="257175" y="83688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9" name="Rectangle 40"/>
          <p:cNvSpPr>
            <a:spLocks noChangeArrowheads="1"/>
          </p:cNvSpPr>
          <p:nvPr/>
        </p:nvSpPr>
        <p:spPr bwMode="auto">
          <a:xfrm>
            <a:off x="257175" y="83688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" name="Group 3"/>
          <p:cNvGrpSpPr/>
          <p:nvPr/>
        </p:nvGrpSpPr>
        <p:grpSpPr>
          <a:xfrm>
            <a:off x="4914230" y="2682323"/>
            <a:ext cx="1584325" cy="2390775"/>
            <a:chOff x="4309" y="1407"/>
            <a:chExt cx="998" cy="150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311" y="1407"/>
              <a:ext cx="996" cy="1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4309" y="2750"/>
              <a:ext cx="68" cy="68"/>
            </a:xfrm>
            <a:prstGeom prst="ellipse">
              <a:avLst/>
            </a:prstGeom>
            <a:solidFill>
              <a:srgbClr val="FF0000"/>
            </a:solidFill>
            <a:ln w="28575" algn="ctr">
              <a:solidFill>
                <a:srgbClr val="FF0000"/>
              </a:solidFill>
              <a:round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5239" y="1502"/>
              <a:ext cx="68" cy="68"/>
            </a:xfrm>
            <a:prstGeom prst="ellipse">
              <a:avLst/>
            </a:prstGeom>
            <a:solidFill>
              <a:srgbClr val="FF0000"/>
            </a:solidFill>
            <a:ln w="28575" algn="ctr">
              <a:solidFill>
                <a:srgbClr val="FF0000"/>
              </a:solidFill>
              <a:round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4" name="Line 8"/>
          <p:cNvSpPr>
            <a:spLocks noChangeShapeType="1"/>
          </p:cNvSpPr>
          <p:nvPr/>
        </p:nvSpPr>
        <p:spPr bwMode="auto">
          <a:xfrm>
            <a:off x="4950743" y="2832317"/>
            <a:ext cx="1474787" cy="7937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4550271" y="450544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6355680" y="241721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Arc 16"/>
          <p:cNvSpPr/>
          <p:nvPr/>
        </p:nvSpPr>
        <p:spPr bwMode="auto">
          <a:xfrm flipV="1">
            <a:off x="4985668" y="2932329"/>
            <a:ext cx="1476375" cy="19081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8" name="Text Box 24"/>
          <p:cNvSpPr txBox="1">
            <a:spLocks noChangeArrowheads="1"/>
          </p:cNvSpPr>
          <p:nvPr/>
        </p:nvSpPr>
        <p:spPr bwMode="auto">
          <a:xfrm>
            <a:off x="6396955" y="3665754"/>
            <a:ext cx="695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 Box 22"/>
          <p:cNvSpPr txBox="1">
            <a:spLocks noChangeArrowheads="1"/>
          </p:cNvSpPr>
          <p:nvPr/>
        </p:nvSpPr>
        <p:spPr bwMode="auto">
          <a:xfrm>
            <a:off x="4695155" y="241721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329183" y="515023"/>
            <a:ext cx="769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解： 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/>
        </p:nvSpPr>
        <p:spPr bwMode="auto">
          <a:xfrm>
            <a:off x="949450" y="411510"/>
            <a:ext cx="276313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如图 ，将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圆柱体</a:t>
            </a: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侧面沿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点所在</a:t>
            </a: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的母线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展开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2139702"/>
            <a:ext cx="1081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BC</a:t>
            </a: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=</a:t>
            </a:r>
            <a:endParaRPr lang="en-US" altLang="zh-CN" sz="2400" b="1" smtClean="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2565" y="2720756"/>
            <a:ext cx="1874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AC</a:t>
            </a: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=12.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60637" y="2144692"/>
            <a:ext cx="24519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π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=3×3=9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smtClean="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7" name="Group 3"/>
          <p:cNvGrpSpPr/>
          <p:nvPr/>
        </p:nvGrpSpPr>
        <p:grpSpPr>
          <a:xfrm>
            <a:off x="3279775" y="2548831"/>
            <a:ext cx="1584325" cy="2390775"/>
            <a:chOff x="4309" y="1407"/>
            <a:chExt cx="998" cy="1506"/>
          </a:xfrm>
        </p:grpSpPr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311" y="1407"/>
              <a:ext cx="996" cy="1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309" y="2750"/>
              <a:ext cx="68" cy="68"/>
            </a:xfrm>
            <a:prstGeom prst="ellipse">
              <a:avLst/>
            </a:prstGeom>
            <a:solidFill>
              <a:srgbClr val="FF0000"/>
            </a:solidFill>
            <a:ln w="28575" algn="ctr">
              <a:solidFill>
                <a:srgbClr val="FF0000"/>
              </a:solidFill>
              <a:round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Oval 6"/>
            <p:cNvSpPr>
              <a:spLocks noChangeArrowheads="1"/>
            </p:cNvSpPr>
            <p:nvPr/>
          </p:nvSpPr>
          <p:spPr bwMode="auto">
            <a:xfrm>
              <a:off x="5239" y="1502"/>
              <a:ext cx="68" cy="68"/>
            </a:xfrm>
            <a:prstGeom prst="ellipse">
              <a:avLst/>
            </a:prstGeom>
            <a:solidFill>
              <a:srgbClr val="FF0000"/>
            </a:solidFill>
            <a:ln w="28575" algn="ctr">
              <a:solidFill>
                <a:srgbClr val="FF0000"/>
              </a:solidFill>
              <a:round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800" b="1" kern="1200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1" name="Line 8"/>
          <p:cNvSpPr>
            <a:spLocks noChangeShapeType="1"/>
          </p:cNvSpPr>
          <p:nvPr/>
        </p:nvSpPr>
        <p:spPr bwMode="auto">
          <a:xfrm>
            <a:off x="3316288" y="2698825"/>
            <a:ext cx="1474787" cy="7937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2915816" y="437195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4721225" y="228371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5286375" y="2734203"/>
            <a:ext cx="3636963" cy="1979612"/>
          </a:xfrm>
          <a:prstGeom prst="rect">
            <a:avLst/>
          </a:prstGeom>
          <a:solidFill>
            <a:srgbClr val="00FF00"/>
          </a:solidFill>
          <a:ln w="28575" algn="ctr">
            <a:solidFill>
              <a:srgbClr val="0000FF"/>
            </a:solidFill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Arc 16"/>
          <p:cNvSpPr/>
          <p:nvPr/>
        </p:nvSpPr>
        <p:spPr bwMode="auto">
          <a:xfrm flipV="1">
            <a:off x="3351213" y="2798837"/>
            <a:ext cx="1476375" cy="19081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Oval 17"/>
          <p:cNvSpPr>
            <a:spLocks noChangeArrowheads="1"/>
          </p:cNvSpPr>
          <p:nvPr/>
        </p:nvSpPr>
        <p:spPr bwMode="auto">
          <a:xfrm>
            <a:off x="5211763" y="4680478"/>
            <a:ext cx="107950" cy="107950"/>
          </a:xfrm>
          <a:prstGeom prst="ellipse">
            <a:avLst/>
          </a:prstGeom>
          <a:solidFill>
            <a:srgbClr val="FF0000"/>
          </a:solidFill>
          <a:ln w="28575" algn="ctr">
            <a:solidFill>
              <a:srgbClr val="FF0000"/>
            </a:solidFill>
            <a:round/>
          </a:ln>
        </p:spPr>
        <p:txBody>
          <a:bodyPr wrap="none"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Line 19"/>
          <p:cNvSpPr>
            <a:spLocks noChangeShapeType="1"/>
          </p:cNvSpPr>
          <p:nvPr/>
        </p:nvSpPr>
        <p:spPr bwMode="auto">
          <a:xfrm flipH="1">
            <a:off x="5248275" y="2772303"/>
            <a:ext cx="1763713" cy="1979612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Oval 20"/>
          <p:cNvSpPr>
            <a:spLocks noChangeArrowheads="1"/>
          </p:cNvSpPr>
          <p:nvPr/>
        </p:nvSpPr>
        <p:spPr bwMode="auto">
          <a:xfrm>
            <a:off x="6977063" y="2661178"/>
            <a:ext cx="107950" cy="107950"/>
          </a:xfrm>
          <a:prstGeom prst="ellipse">
            <a:avLst/>
          </a:prstGeom>
          <a:solidFill>
            <a:srgbClr val="FF0000"/>
          </a:solidFill>
          <a:ln w="28575" algn="ctr">
            <a:solidFill>
              <a:srgbClr val="FF0000"/>
            </a:solidFill>
            <a:round/>
          </a:ln>
        </p:spPr>
        <p:txBody>
          <a:bodyPr wrap="none"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Text Box 21"/>
          <p:cNvSpPr txBox="1">
            <a:spLocks noChangeArrowheads="1"/>
          </p:cNvSpPr>
          <p:nvPr/>
        </p:nvSpPr>
        <p:spPr bwMode="auto">
          <a:xfrm>
            <a:off x="4914900" y="4573346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" name="Text Box 22"/>
          <p:cNvSpPr txBox="1">
            <a:spLocks noChangeArrowheads="1"/>
          </p:cNvSpPr>
          <p:nvPr/>
        </p:nvSpPr>
        <p:spPr bwMode="auto">
          <a:xfrm>
            <a:off x="5060950" y="2333954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Text Box 23"/>
          <p:cNvSpPr txBox="1">
            <a:spLocks noChangeArrowheads="1"/>
          </p:cNvSpPr>
          <p:nvPr/>
        </p:nvSpPr>
        <p:spPr bwMode="auto">
          <a:xfrm>
            <a:off x="7020272" y="232306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Text Box 24"/>
          <p:cNvSpPr txBox="1">
            <a:spLocks noChangeArrowheads="1"/>
          </p:cNvSpPr>
          <p:nvPr/>
        </p:nvSpPr>
        <p:spPr bwMode="auto">
          <a:xfrm>
            <a:off x="4762500" y="3532262"/>
            <a:ext cx="695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3060700" y="228371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4" name="图片 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9422" y="2705121"/>
            <a:ext cx="53577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5" name="图片 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5336" y="2690682"/>
            <a:ext cx="1341438" cy="350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/>
        </p:nvSpPr>
        <p:spPr>
          <a:xfrm>
            <a:off x="561851" y="3402063"/>
            <a:ext cx="2497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err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Rt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中，根据勾股定理，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矩形 56"/>
              <p:cNvSpPr/>
              <p:nvPr/>
            </p:nvSpPr>
            <p:spPr>
              <a:xfrm>
                <a:off x="4086101" y="411510"/>
                <a:ext cx="4901878" cy="629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b="1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AB</a:t>
                </a:r>
                <a:r>
                  <a:rPr lang="en-US" altLang="zh-CN" sz="2400" b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𝟏𝟐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𝟗𝟐</m:t>
                          </m:r>
                        </m:e>
                      </m:rad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C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r>
                  <a:rPr lang="en-US" altLang="zh-CN" sz="2400" b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𝟐𝟐𝟓</m:t>
                          </m:r>
                        </m:e>
                      </m:rad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C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r>
                  <a:rPr lang="en-US" altLang="zh-CN" sz="2400" b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=15.</a:t>
                </a:r>
                <a:endParaRPr lang="en-US" altLang="zh-CN" sz="2400" b="1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7" name="矩形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101" y="411510"/>
                <a:ext cx="4901878" cy="629981"/>
              </a:xfrm>
              <a:prstGeom prst="rect">
                <a:avLst/>
              </a:prstGeom>
              <a:blipFill rotWithShape="1">
                <a:blip r:embed="rId4"/>
                <a:stretch>
                  <a:fillRect l="-1866" b="-213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4067945" y="1059582"/>
            <a:ext cx="410445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defRPr>
            </a:lvl1pPr>
            <a:lvl2pPr algn="ctr" fontAlgn="base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algn="ctr" fontAlgn="base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algn="ctr" fontAlgn="base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algn="ctr" fontAlgn="base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答：森迪爬行的最短路径长是</a:t>
            </a:r>
            <a:r>
              <a:rPr lang="en-US" altLang="zh-CN"/>
              <a:t>15 </a:t>
            </a:r>
            <a:r>
              <a:rPr lang="zh-CN" altLang="en-US" smtClean="0"/>
              <a:t>厘米</a:t>
            </a:r>
            <a:r>
              <a:rPr lang="en-US" altLang="zh-CN" smtClean="0"/>
              <a:t>.</a:t>
            </a:r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 flipH="1">
            <a:off x="3851920" y="627534"/>
            <a:ext cx="0" cy="1632377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3" grpId="0"/>
      <p:bldP spid="27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6" grpId="0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95535" y="411510"/>
            <a:ext cx="7954125" cy="1200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FontTx/>
              <a:buNone/>
              <a:defRPr sz="24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>
                <a:solidFill>
                  <a:srgbClr val="002060"/>
                </a:solidFill>
              </a:rPr>
              <a:t>    当森迪从圆柱体上爬下来时，还是有点饿，它准备继续向前爬行，寻找食物</a:t>
            </a:r>
            <a:r>
              <a:rPr lang="en-US" altLang="zh-CN">
                <a:solidFill>
                  <a:srgbClr val="002060"/>
                </a:solidFill>
              </a:rPr>
              <a:t>……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6849" y="1923678"/>
            <a:ext cx="5905351" cy="2238241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zh-CN" altLang="en-US" sz="2400" b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森迪爬呀爬</a:t>
            </a:r>
            <a:r>
              <a:rPr lang="zh-CN" altLang="en-US" sz="2400" b="1" kern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它</a:t>
            </a:r>
            <a:r>
              <a:rPr lang="zh-CN" altLang="en-US" sz="2400" b="1" kern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来到</a:t>
            </a:r>
            <a:r>
              <a:rPr lang="zh-CN" altLang="en-US" sz="2400" b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了单位长度为</a:t>
            </a:r>
            <a:r>
              <a:rPr lang="en-US" altLang="zh-CN" sz="2400" b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的正方体</a:t>
            </a:r>
            <a:r>
              <a:rPr lang="en-US" altLang="zh-CN" sz="2400" b="1" i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处，嗅到了放置在</a:t>
            </a:r>
            <a:r>
              <a:rPr lang="en-US" altLang="zh-CN" sz="2400" b="1" i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处的食物，这次它沿着怎样的路线爬行才能很快地吃到食物呢？爬行的最短路径长又是多少呢？</a:t>
            </a:r>
            <a:endParaRPr lang="zh-CN" altLang="en-US" sz="2400" b="1" ker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Group 3"/>
          <p:cNvGrpSpPr/>
          <p:nvPr/>
        </p:nvGrpSpPr>
        <p:grpSpPr>
          <a:xfrm>
            <a:off x="6405564" y="1780382"/>
            <a:ext cx="2414588" cy="2374903"/>
            <a:chOff x="4035" y="1344"/>
            <a:chExt cx="1521" cy="1496"/>
          </a:xfrm>
        </p:grpSpPr>
        <p:grpSp>
          <p:nvGrpSpPr>
            <p:cNvPr id="8" name="Group 4"/>
            <p:cNvGrpSpPr/>
            <p:nvPr/>
          </p:nvGrpSpPr>
          <p:grpSpPr>
            <a:xfrm>
              <a:off x="4035" y="1344"/>
              <a:ext cx="1521" cy="1496"/>
              <a:chOff x="273" y="156"/>
              <a:chExt cx="1745" cy="1693"/>
            </a:xfrm>
          </p:grpSpPr>
          <p:grpSp>
            <p:nvGrpSpPr>
              <p:cNvPr id="11" name="Group 5"/>
              <p:cNvGrpSpPr/>
              <p:nvPr/>
            </p:nvGrpSpPr>
            <p:grpSpPr>
              <a:xfrm>
                <a:off x="522" y="482"/>
                <a:ext cx="1203" cy="1179"/>
                <a:chOff x="2200" y="958"/>
                <a:chExt cx="2268" cy="2223"/>
              </a:xfrm>
            </p:grpSpPr>
            <p:grpSp>
              <p:nvGrpSpPr>
                <p:cNvPr id="14" name="Group 6"/>
                <p:cNvGrpSpPr/>
                <p:nvPr/>
              </p:nvGrpSpPr>
              <p:grpSpPr>
                <a:xfrm>
                  <a:off x="2200" y="958"/>
                  <a:ext cx="2268" cy="2223"/>
                  <a:chOff x="2200" y="958"/>
                  <a:chExt cx="2268" cy="2223"/>
                </a:xfrm>
              </p:grpSpPr>
              <p:sp>
                <p:nvSpPr>
                  <p:cNvPr id="16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2812" y="958"/>
                    <a:ext cx="1655" cy="1655"/>
                  </a:xfrm>
                  <a:prstGeom prst="rect">
                    <a:avLst/>
                  </a:prstGeom>
                  <a:noFill/>
                  <a:ln w="28575" algn="ctr">
                    <a:solidFill>
                      <a:srgbClr val="0000FF"/>
                    </a:solidFill>
                    <a:prstDash val="dash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7" name="Group 8"/>
                  <p:cNvGrpSpPr/>
                  <p:nvPr/>
                </p:nvGrpSpPr>
                <p:grpSpPr>
                  <a:xfrm>
                    <a:off x="2200" y="958"/>
                    <a:ext cx="2268" cy="2223"/>
                    <a:chOff x="2200" y="958"/>
                    <a:chExt cx="2268" cy="2223"/>
                  </a:xfrm>
                </p:grpSpPr>
                <p:sp>
                  <p:nvSpPr>
                    <p:cNvPr id="18" name="Rectangl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1525"/>
                      <a:ext cx="1655" cy="1655"/>
                    </a:xfrm>
                    <a:prstGeom prst="rect">
                      <a:avLst/>
                    </a:prstGeom>
                    <a:noFill/>
                    <a:ln w="28575" algn="ctr">
                      <a:solidFill>
                        <a:srgbClr val="0000FF"/>
                      </a:solidFill>
                      <a:miter lim="800000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" name="Line 1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00" y="958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" name="Line 1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56" y="958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" name="Line 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55" y="2614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" name="Line 1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00" y="2614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prstDash val="dash"/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" name="Line 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12" y="958"/>
                      <a:ext cx="1656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15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4468" y="958"/>
                  <a:ext cx="0" cy="1656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" name="Text Box 16"/>
              <p:cNvSpPr txBox="1">
                <a:spLocks noChangeArrowheads="1"/>
              </p:cNvSpPr>
              <p:nvPr/>
            </p:nvSpPr>
            <p:spPr bwMode="auto">
              <a:xfrm>
                <a:off x="1678" y="156"/>
                <a:ext cx="34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9pPr>
              </a:lstStyle>
              <a:p>
                <a:pPr algn="l" eaLnBrk="1" hangingPunct="1"/>
                <a:r>
                  <a:rPr lang="en-US" altLang="zh-CN" sz="2400" i="1">
                    <a:solidFill>
                      <a:srgbClr val="CC33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endParaRPr lang="en-US" altLang="zh-CN" sz="2400" i="1">
                  <a:solidFill>
                    <a:srgbClr val="CC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17"/>
              <p:cNvSpPr txBox="1">
                <a:spLocks noChangeArrowheads="1"/>
              </p:cNvSpPr>
              <p:nvPr/>
            </p:nvSpPr>
            <p:spPr bwMode="auto">
              <a:xfrm>
                <a:off x="273" y="1523"/>
                <a:ext cx="34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9pPr>
              </a:lstStyle>
              <a:p>
                <a:pPr algn="l" eaLnBrk="1" hangingPunct="1"/>
                <a:r>
                  <a:rPr lang="en-US" altLang="zh-CN" sz="2400" i="1">
                    <a:solidFill>
                      <a:srgbClr val="C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endParaRPr lang="en-US" altLang="zh-CN" sz="2400" i="1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9" name="Picture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93" y="1607"/>
              <a:ext cx="181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11560" y="4227934"/>
            <a:ext cx="6134100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同学们，你能再次帮帮它吗？</a:t>
            </a:r>
            <a:endParaRPr lang="zh-CN" altLang="en-US" sz="2400" b="1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3" name="Text Box 24"/>
          <p:cNvSpPr txBox="1">
            <a:spLocks noChangeArrowheads="1"/>
          </p:cNvSpPr>
          <p:nvPr/>
        </p:nvSpPr>
        <p:spPr bwMode="auto">
          <a:xfrm>
            <a:off x="6402139" y="3007315"/>
            <a:ext cx="4021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4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5652120" y="483518"/>
            <a:ext cx="2447925" cy="2228851"/>
            <a:chOff x="4014" y="1378"/>
            <a:chExt cx="1542" cy="1404"/>
          </a:xfrm>
        </p:grpSpPr>
        <p:grpSp>
          <p:nvGrpSpPr>
            <p:cNvPr id="3" name="Group 4"/>
            <p:cNvGrpSpPr/>
            <p:nvPr/>
          </p:nvGrpSpPr>
          <p:grpSpPr>
            <a:xfrm>
              <a:off x="4014" y="1378"/>
              <a:ext cx="1542" cy="1404"/>
              <a:chOff x="249" y="195"/>
              <a:chExt cx="1769" cy="1588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522" y="482"/>
                <a:ext cx="1203" cy="1179"/>
                <a:chOff x="2200" y="958"/>
                <a:chExt cx="2268" cy="2223"/>
              </a:xfrm>
            </p:grpSpPr>
            <p:grpSp>
              <p:nvGrpSpPr>
                <p:cNvPr id="9" name="Group 6"/>
                <p:cNvGrpSpPr/>
                <p:nvPr/>
              </p:nvGrpSpPr>
              <p:grpSpPr>
                <a:xfrm>
                  <a:off x="2200" y="958"/>
                  <a:ext cx="2268" cy="2223"/>
                  <a:chOff x="2200" y="958"/>
                  <a:chExt cx="2268" cy="2223"/>
                </a:xfrm>
              </p:grpSpPr>
              <p:sp>
                <p:nvSpPr>
                  <p:cNvPr id="11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2812" y="958"/>
                    <a:ext cx="1655" cy="1655"/>
                  </a:xfrm>
                  <a:prstGeom prst="rect">
                    <a:avLst/>
                  </a:prstGeom>
                  <a:noFill/>
                  <a:ln w="28575" algn="ctr">
                    <a:solidFill>
                      <a:srgbClr val="0000FF"/>
                    </a:solidFill>
                    <a:prstDash val="dash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2" name="Group 8"/>
                  <p:cNvGrpSpPr/>
                  <p:nvPr/>
                </p:nvGrpSpPr>
                <p:grpSpPr>
                  <a:xfrm>
                    <a:off x="2200" y="958"/>
                    <a:ext cx="2268" cy="2223"/>
                    <a:chOff x="2200" y="958"/>
                    <a:chExt cx="2268" cy="2223"/>
                  </a:xfrm>
                </p:grpSpPr>
                <p:sp>
                  <p:nvSpPr>
                    <p:cNvPr id="13" name="Rectangl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1525"/>
                      <a:ext cx="1655" cy="1655"/>
                    </a:xfrm>
                    <a:prstGeom prst="rect">
                      <a:avLst/>
                    </a:prstGeom>
                    <a:noFill/>
                    <a:ln w="28575" algn="ctr">
                      <a:solidFill>
                        <a:srgbClr val="0000FF"/>
                      </a:solidFill>
                      <a:miter lim="800000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" name="Line 1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00" y="958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" name="Line 1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56" y="958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6" name="Line 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55" y="2614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" name="Line 1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00" y="2614"/>
                      <a:ext cx="612" cy="56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prstDash val="dash"/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8" name="Line 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12" y="958"/>
                      <a:ext cx="1656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10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4468" y="958"/>
                  <a:ext cx="0" cy="1656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" name="Text Box 16"/>
              <p:cNvSpPr txBox="1">
                <a:spLocks noChangeArrowheads="1"/>
              </p:cNvSpPr>
              <p:nvPr/>
            </p:nvSpPr>
            <p:spPr bwMode="auto">
              <a:xfrm>
                <a:off x="1678" y="195"/>
                <a:ext cx="34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9pPr>
              </a:lstStyle>
              <a:p>
                <a:pPr algn="l" eaLnBrk="1" hangingPunct="1"/>
                <a:r>
                  <a:rPr lang="en-US" altLang="zh-CN" sz="2400" i="1">
                    <a:solidFill>
                      <a:srgbClr val="CC33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endParaRPr lang="en-US" altLang="zh-CN" sz="2400" i="1">
                  <a:solidFill>
                    <a:srgbClr val="CC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 Box 17"/>
              <p:cNvSpPr txBox="1">
                <a:spLocks noChangeArrowheads="1"/>
              </p:cNvSpPr>
              <p:nvPr/>
            </p:nvSpPr>
            <p:spPr bwMode="auto">
              <a:xfrm>
                <a:off x="249" y="1457"/>
                <a:ext cx="34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9pPr>
              </a:lstStyle>
              <a:p>
                <a:pPr algn="l" eaLnBrk="1" hangingPunct="1"/>
                <a:r>
                  <a:rPr lang="en-US" altLang="zh-CN" sz="2400" i="1">
                    <a:solidFill>
                      <a:srgbClr val="C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endParaRPr lang="en-US" altLang="zh-CN" sz="2400" i="1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4" name="Picture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99" y="1607"/>
              <a:ext cx="181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Line 34"/>
          <p:cNvSpPr>
            <a:spLocks noChangeShapeType="1"/>
          </p:cNvSpPr>
          <p:nvPr/>
        </p:nvSpPr>
        <p:spPr bwMode="auto">
          <a:xfrm flipV="1">
            <a:off x="6012482" y="1917030"/>
            <a:ext cx="1223963" cy="62134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20" name="Line 35"/>
          <p:cNvSpPr>
            <a:spLocks noChangeShapeType="1"/>
          </p:cNvSpPr>
          <p:nvPr/>
        </p:nvSpPr>
        <p:spPr bwMode="auto">
          <a:xfrm flipV="1">
            <a:off x="7236446" y="934369"/>
            <a:ext cx="440532" cy="998834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21" name="Text Box 38"/>
          <p:cNvSpPr txBox="1">
            <a:spLocks noChangeArrowheads="1"/>
          </p:cNvSpPr>
          <p:nvPr/>
        </p:nvSpPr>
        <p:spPr bwMode="auto">
          <a:xfrm>
            <a:off x="7199933" y="1653505"/>
            <a:ext cx="323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 Box 42"/>
          <p:cNvSpPr txBox="1">
            <a:spLocks noChangeArrowheads="1"/>
          </p:cNvSpPr>
          <p:nvPr/>
        </p:nvSpPr>
        <p:spPr bwMode="auto">
          <a:xfrm>
            <a:off x="411782" y="574576"/>
            <a:ext cx="220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解：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 Box 44"/>
          <p:cNvSpPr txBox="1">
            <a:spLocks noChangeArrowheads="1"/>
          </p:cNvSpPr>
          <p:nvPr/>
        </p:nvSpPr>
        <p:spPr bwMode="auto">
          <a:xfrm>
            <a:off x="467545" y="2811581"/>
            <a:ext cx="64087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答：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森迪沿着</a:t>
            </a: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从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—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—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路线爬行才能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很快</a:t>
            </a:r>
            <a:endParaRPr lang="en-US" altLang="zh-CN" sz="2400" smtClean="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吃</a:t>
            </a: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到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食物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 Box 46"/>
              <p:cNvSpPr txBox="1">
                <a:spLocks noChangeArrowheads="1"/>
              </p:cNvSpPr>
              <p:nvPr/>
            </p:nvSpPr>
            <p:spPr bwMode="auto">
              <a:xfrm>
                <a:off x="1042714" y="1088926"/>
                <a:ext cx="5257478" cy="1812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algn="l" eaLnBrk="1" hangingPunct="1">
                  <a:lnSpc>
                    <a:spcPct val="150000"/>
                  </a:lnSpc>
                </a:pPr>
                <a:r>
                  <a:rPr lang="zh-CN" altLang="en-US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在</a:t>
                </a:r>
                <a:r>
                  <a:rPr lang="en-US" altLang="zh-CN" sz="2400" err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Rt </a:t>
                </a:r>
                <a:r>
                  <a:rPr lang="en-US" altLang="zh-CN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△ </a:t>
                </a:r>
                <a:r>
                  <a:rPr lang="en-US" altLang="zh-CN" sz="2400" i="1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ABE</a:t>
                </a:r>
                <a:r>
                  <a:rPr lang="zh-CN" altLang="en-US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中</a:t>
                </a:r>
                <a:r>
                  <a:rPr lang="en-US" altLang="zh-CN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, ∠</a:t>
                </a:r>
                <a:r>
                  <a:rPr lang="en-US" altLang="zh-CN" sz="2400" i="1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E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=90°</a:t>
                </a:r>
                <a:r>
                  <a:rPr lang="en-US" altLang="zh-CN" sz="2400">
                    <a:solidFill>
                      <a:srgbClr val="C00000"/>
                    </a:solidFill>
                    <a:latin typeface="宋体" pitchFamily="2" charset="-122"/>
                    <a:ea typeface="宋体" pitchFamily="2" charset="-122"/>
                    <a:cs typeface="Times New Roman" pitchFamily="18" charset="0"/>
                  </a:rPr>
                  <a:t>.</a:t>
                </a:r>
                <a:endParaRPr lang="en-US" altLang="zh-CN" sz="2400" smtClean="0">
                  <a:solidFill>
                    <a:srgbClr val="C00000"/>
                  </a:solidFill>
                  <a:latin typeface="宋体" pitchFamily="2" charset="-122"/>
                  <a:ea typeface="宋体" pitchFamily="2" charset="-122"/>
                  <a:cs typeface="Times New Roman" pitchFamily="18" charset="0"/>
                </a:endParaRPr>
              </a:p>
              <a:p>
                <a:pPr algn="l"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∵ </a:t>
                </a:r>
                <a:r>
                  <a:rPr lang="en-US" altLang="zh-CN" sz="2400" i="1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AE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=1+1=2,     </a:t>
                </a:r>
                <a:r>
                  <a:rPr lang="en-US" altLang="zh-CN" sz="2400" i="1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BE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=1</a:t>
                </a: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∴</a:t>
                </a:r>
                <a:r>
                  <a:rPr lang="en-US" altLang="zh-CN" sz="2400" i="1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AB</a:t>
                </a:r>
                <a:r>
                  <a:rPr lang="en-US" altLang="zh-CN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zh-CN" sz="2400" i="1">
                          <a:solidFill>
                            <a:srgbClr val="C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altLang="zh-CN" sz="2400" i="1">
                          <a:solidFill>
                            <a:srgbClr val="C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.</a:t>
                </a:r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5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714" y="1088926"/>
                <a:ext cx="5257478" cy="1812163"/>
              </a:xfrm>
              <a:prstGeom prst="rect">
                <a:avLst/>
              </a:prstGeom>
              <a:blipFill rotWithShape="1">
                <a:blip r:embed="rId2"/>
                <a:stretch>
                  <a:fillRect l="-1740" b="-269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 Box 48"/>
              <p:cNvSpPr txBox="1">
                <a:spLocks noChangeArrowheads="1"/>
              </p:cNvSpPr>
              <p:nvPr/>
            </p:nvSpPr>
            <p:spPr bwMode="auto">
              <a:xfrm>
                <a:off x="1055091" y="4083918"/>
                <a:ext cx="5677149" cy="500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/>
                <a:r>
                  <a:rPr lang="zh-CN" altLang="en-US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爬行的最短路径长是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r>
                  <a:rPr lang="zh-CN" altLang="en-US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个单位</a:t>
                </a:r>
                <a:r>
                  <a:rPr lang="zh-CN" altLang="en-US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长度</a:t>
                </a:r>
                <a:r>
                  <a:rPr lang="en-US" altLang="zh-CN" sz="2400" b="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.</a:t>
                </a:r>
                <a:endParaRPr lang="zh-CN" altLang="en-US" sz="2400" b="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8" name="Text 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5091" y="4083918"/>
                <a:ext cx="5677149" cy="500202"/>
              </a:xfrm>
              <a:prstGeom prst="rect">
                <a:avLst/>
              </a:prstGeom>
              <a:blipFill rotWithShape="1">
                <a:blip r:embed="rId3"/>
                <a:stretch>
                  <a:fillRect l="-1611" t="-6098" b="-280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0" name="Rectangle 53"/>
          <p:cNvSpPr>
            <a:spLocks noChangeArrowheads="1"/>
          </p:cNvSpPr>
          <p:nvPr/>
        </p:nvSpPr>
        <p:spPr bwMode="auto">
          <a:xfrm>
            <a:off x="7242795" y="1307430"/>
            <a:ext cx="1181100" cy="1219200"/>
          </a:xfrm>
          <a:prstGeom prst="rect">
            <a:avLst/>
          </a:prstGeom>
          <a:solidFill>
            <a:schemeClr val="bg1">
              <a:alpha val="30980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31" name="Line 54"/>
          <p:cNvSpPr>
            <a:spLocks noChangeShapeType="1"/>
          </p:cNvSpPr>
          <p:nvPr/>
        </p:nvSpPr>
        <p:spPr bwMode="auto">
          <a:xfrm flipV="1">
            <a:off x="6025811" y="1341875"/>
            <a:ext cx="2419350" cy="1195387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8138864" y="812130"/>
            <a:ext cx="60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zh-CN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Box 55"/>
          <p:cNvSpPr txBox="1">
            <a:spLocks noChangeArrowheads="1"/>
          </p:cNvSpPr>
          <p:nvPr/>
        </p:nvSpPr>
        <p:spPr bwMode="auto">
          <a:xfrm>
            <a:off x="8210872" y="2450430"/>
            <a:ext cx="60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altLang="zh-CN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040432" y="555526"/>
            <a:ext cx="55840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画出正方体的平面展开图，如图所示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:</a:t>
            </a:r>
            <a:endParaRPr lang="en-US" altLang="zh-CN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Text Box 24"/>
          <p:cNvSpPr txBox="1">
            <a:spLocks noChangeArrowheads="1"/>
          </p:cNvSpPr>
          <p:nvPr/>
        </p:nvSpPr>
        <p:spPr bwMode="auto">
          <a:xfrm>
            <a:off x="5713958" y="1544654"/>
            <a:ext cx="4021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40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4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3" grpId="0"/>
      <p:bldP spid="24" grpId="0"/>
      <p:bldP spid="28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49387" y="411510"/>
            <a:ext cx="405060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如果森迪是从高为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3cm,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底面是边长为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2cm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的正方形的长方体的顶点</a:t>
            </a:r>
            <a:r>
              <a:rPr lang="en-US" altLang="zh-CN" sz="2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出发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沿长方体侧面到达顶点</a:t>
            </a:r>
            <a:r>
              <a:rPr lang="en-US" altLang="zh-CN" sz="2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它爬行的最短路径长为多少呢？</a:t>
            </a:r>
            <a:endParaRPr lang="zh-CN" altLang="en-US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644008" y="863440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650236" y="202231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5065911" y="1112678"/>
            <a:ext cx="2270125" cy="16716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276505" y="2677953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752082" y="2701468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199386" y="1114265"/>
            <a:ext cx="1136650" cy="1670050"/>
          </a:xfrm>
          <a:prstGeom prst="rect">
            <a:avLst/>
          </a:prstGeom>
          <a:solidFill>
            <a:schemeClr val="accent2">
              <a:alpha val="5882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6208911" y="726915"/>
            <a:ext cx="2135188" cy="368300"/>
          </a:xfrm>
          <a:prstGeom prst="parallelogram">
            <a:avLst>
              <a:gd name="adj" fmla="val 100004"/>
            </a:avLst>
          </a:prstGeom>
          <a:solidFill>
            <a:schemeClr val="accent2">
              <a:alpha val="7059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 flipV="1">
            <a:off x="5054798" y="752827"/>
            <a:ext cx="3289301" cy="3503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8316168" y="52463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7812112" y="1061878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Group 24"/>
          <p:cNvGrpSpPr/>
          <p:nvPr/>
        </p:nvGrpSpPr>
        <p:grpSpPr>
          <a:xfrm>
            <a:off x="5050036" y="726915"/>
            <a:ext cx="1525588" cy="2057400"/>
            <a:chOff x="3272" y="144"/>
            <a:chExt cx="961" cy="1392"/>
          </a:xfrm>
        </p:grpSpPr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>
              <a:off x="3272" y="144"/>
              <a:ext cx="960" cy="1392"/>
            </a:xfrm>
            <a:prstGeom prst="cube">
              <a:avLst>
                <a:gd name="adj" fmla="val 25000"/>
              </a:avLst>
            </a:prstGeom>
            <a:noFill/>
            <a:ln w="28575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>
              <a:off x="3516" y="147"/>
              <a:ext cx="3" cy="114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21"/>
            <p:cNvSpPr>
              <a:spLocks noChangeShapeType="1"/>
            </p:cNvSpPr>
            <p:nvPr/>
          </p:nvSpPr>
          <p:spPr bwMode="auto">
            <a:xfrm>
              <a:off x="3510" y="1293"/>
              <a:ext cx="723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7" name="Line 23"/>
            <p:cNvSpPr>
              <a:spLocks noChangeShapeType="1"/>
            </p:cNvSpPr>
            <p:nvPr/>
          </p:nvSpPr>
          <p:spPr bwMode="auto">
            <a:xfrm flipH="1">
              <a:off x="3273" y="1293"/>
              <a:ext cx="243" cy="24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18" name="组合 39"/>
          <p:cNvGrpSpPr/>
          <p:nvPr/>
        </p:nvGrpSpPr>
        <p:grpSpPr>
          <a:xfrm>
            <a:off x="4718249" y="1630203"/>
            <a:ext cx="2244725" cy="1528465"/>
            <a:chOff x="4862513" y="1131888"/>
            <a:chExt cx="2244725" cy="1528465"/>
          </a:xfrm>
        </p:grpSpPr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4862513" y="113188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5586413" y="219868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6729413" y="217963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40"/>
          <p:cNvGrpSpPr/>
          <p:nvPr/>
        </p:nvGrpSpPr>
        <p:grpSpPr>
          <a:xfrm>
            <a:off x="5346899" y="736192"/>
            <a:ext cx="3131070" cy="593676"/>
            <a:chOff x="5491163" y="237877"/>
            <a:chExt cx="3131070" cy="593676"/>
          </a:xfrm>
        </p:grpSpPr>
        <p:sp>
          <p:nvSpPr>
            <p:cNvPr id="23" name="Text Box 33"/>
            <p:cNvSpPr txBox="1">
              <a:spLocks noChangeArrowheads="1"/>
            </p:cNvSpPr>
            <p:nvPr/>
          </p:nvSpPr>
          <p:spPr bwMode="auto">
            <a:xfrm>
              <a:off x="8244408" y="237877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33"/>
            <p:cNvSpPr txBox="1">
              <a:spLocks noChangeArrowheads="1"/>
            </p:cNvSpPr>
            <p:nvPr/>
          </p:nvSpPr>
          <p:spPr bwMode="auto">
            <a:xfrm>
              <a:off x="5491163" y="31273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33"/>
            <p:cNvSpPr txBox="1">
              <a:spLocks noChangeArrowheads="1"/>
            </p:cNvSpPr>
            <p:nvPr/>
          </p:nvSpPr>
          <p:spPr bwMode="auto">
            <a:xfrm>
              <a:off x="6900863" y="36988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437728" y="3262213"/>
            <a:ext cx="7086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解：如图，画出长方体的侧面</a:t>
            </a:r>
            <a:r>
              <a:rPr lang="zh-CN" altLang="en-US" sz="240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展开图</a:t>
            </a:r>
            <a:r>
              <a:rPr lang="en-US" altLang="zh-CN" sz="240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40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047725" y="3795886"/>
            <a:ext cx="18680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=3cm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3110060" y="3804782"/>
            <a:ext cx="3089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=2+2=4(cm)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953913" y="4374497"/>
            <a:ext cx="282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=2+3=5(cm)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3782789" y="4371950"/>
            <a:ext cx="209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=2cm.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644008" y="719424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650236" y="1878299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5065911" y="968662"/>
            <a:ext cx="2270125" cy="16716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276505" y="2533937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1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752082" y="2557452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1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199386" y="970249"/>
            <a:ext cx="1136650" cy="1670050"/>
          </a:xfrm>
          <a:prstGeom prst="rect">
            <a:avLst/>
          </a:prstGeom>
          <a:solidFill>
            <a:schemeClr val="accent2">
              <a:alpha val="5882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6208911" y="582899"/>
            <a:ext cx="2135188" cy="368300"/>
          </a:xfrm>
          <a:prstGeom prst="parallelogram">
            <a:avLst>
              <a:gd name="adj" fmla="val 100004"/>
            </a:avLst>
          </a:prstGeom>
          <a:solidFill>
            <a:schemeClr val="accent2">
              <a:alpha val="7059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 flipV="1">
            <a:off x="5054798" y="608811"/>
            <a:ext cx="3289301" cy="3503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8316168" y="380617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7812112" y="917862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" name="Group 24"/>
          <p:cNvGrpSpPr/>
          <p:nvPr/>
        </p:nvGrpSpPr>
        <p:grpSpPr>
          <a:xfrm>
            <a:off x="5050036" y="582899"/>
            <a:ext cx="1525588" cy="2057400"/>
            <a:chOff x="3272" y="144"/>
            <a:chExt cx="961" cy="1392"/>
          </a:xfrm>
        </p:grpSpPr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3272" y="144"/>
              <a:ext cx="960" cy="1392"/>
            </a:xfrm>
            <a:prstGeom prst="cube">
              <a:avLst>
                <a:gd name="adj" fmla="val 25000"/>
              </a:avLst>
            </a:prstGeom>
            <a:noFill/>
            <a:ln w="28575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>
              <a:off x="3516" y="147"/>
              <a:ext cx="3" cy="114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5" name="Line 21"/>
            <p:cNvSpPr>
              <a:spLocks noChangeShapeType="1"/>
            </p:cNvSpPr>
            <p:nvPr/>
          </p:nvSpPr>
          <p:spPr bwMode="auto">
            <a:xfrm>
              <a:off x="3510" y="1293"/>
              <a:ext cx="723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>
              <a:off x="3273" y="1293"/>
              <a:ext cx="243" cy="24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9"/>
          <p:cNvGrpSpPr/>
          <p:nvPr/>
        </p:nvGrpSpPr>
        <p:grpSpPr>
          <a:xfrm>
            <a:off x="5959673" y="1342666"/>
            <a:ext cx="2244725" cy="1528465"/>
            <a:chOff x="4862513" y="1131888"/>
            <a:chExt cx="2244725" cy="1528465"/>
          </a:xfrm>
        </p:grpSpPr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4862513" y="113188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5586413" y="219868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6729413" y="217963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40"/>
          <p:cNvGrpSpPr/>
          <p:nvPr/>
        </p:nvGrpSpPr>
        <p:grpSpPr>
          <a:xfrm>
            <a:off x="5346899" y="592176"/>
            <a:ext cx="3131070" cy="593676"/>
            <a:chOff x="5491163" y="237877"/>
            <a:chExt cx="3131070" cy="593676"/>
          </a:xfrm>
        </p:grpSpPr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8244408" y="237877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33"/>
            <p:cNvSpPr txBox="1">
              <a:spLocks noChangeArrowheads="1"/>
            </p:cNvSpPr>
            <p:nvPr/>
          </p:nvSpPr>
          <p:spPr bwMode="auto">
            <a:xfrm>
              <a:off x="5491163" y="31273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33"/>
            <p:cNvSpPr txBox="1">
              <a:spLocks noChangeArrowheads="1"/>
            </p:cNvSpPr>
            <p:nvPr/>
          </p:nvSpPr>
          <p:spPr bwMode="auto">
            <a:xfrm>
              <a:off x="6900863" y="369888"/>
              <a:ext cx="377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800" b="1">
                  <a:solidFill>
                    <a:srgbClr val="FF9900"/>
                  </a:solidFill>
                  <a:latin typeface="Arial" panose="020B0604020202020204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633307" y="4371950"/>
            <a:ext cx="55948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答：森迪爬行的最短路径长为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5cm.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43081" y="339502"/>
            <a:ext cx="3951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err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Rt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AB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b="1" baseline="-25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中，根据勾股定理，得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 Box 46"/>
              <p:cNvSpPr txBox="1">
                <a:spLocks noChangeArrowheads="1"/>
              </p:cNvSpPr>
              <p:nvPr/>
            </p:nvSpPr>
            <p:spPr bwMode="auto">
              <a:xfrm>
                <a:off x="611560" y="1449098"/>
                <a:ext cx="3451499" cy="694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AC</a:t>
                </a:r>
                <a:r>
                  <a:rPr lang="en-US" altLang="zh-CN" sz="2400" baseline="-2500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 smtClean="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𝐴𝐵</m:t>
                          </m:r>
                          <m:r>
                            <m:rPr>
                              <m:sty m:val="p"/>
                            </m:rPr>
                            <a:rPr lang="en-US" altLang="zh-CN" sz="2400" baseline="-2500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𝐵</m:t>
                          </m:r>
                          <m:r>
                            <m:rPr>
                              <m:sty m:val="p"/>
                            </m:rPr>
                            <a:rPr lang="en-US" altLang="zh-CN" sz="2400" baseline="-2500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  <m:r>
                            <m:rPr>
                              <m:sty m:val="p"/>
                            </m:rPr>
                            <a:rPr lang="en-US" altLang="zh-CN" sz="2400" baseline="-2500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5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449098"/>
                <a:ext cx="3451499" cy="694549"/>
              </a:xfrm>
              <a:prstGeom prst="rect">
                <a:avLst/>
              </a:prstGeom>
              <a:blipFill rotWithShape="1">
                <a:blip r:embed="rId1"/>
                <a:stretch>
                  <a:fillRect l="-2646" b="-78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 Box 46"/>
              <p:cNvSpPr txBox="1">
                <a:spLocks noChangeArrowheads="1"/>
              </p:cNvSpPr>
              <p:nvPr/>
            </p:nvSpPr>
            <p:spPr bwMode="auto">
              <a:xfrm>
                <a:off x="1120501" y="2025162"/>
                <a:ext cx="3451499" cy="6938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6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0501" y="2025162"/>
                <a:ext cx="3451499" cy="693844"/>
              </a:xfrm>
              <a:prstGeom prst="rect">
                <a:avLst/>
              </a:prstGeom>
              <a:blipFill rotWithShape="1">
                <a:blip r:embed="rId2"/>
                <a:stretch>
                  <a:fillRect l="-2827" b="-78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7" name="Text Box 46"/>
          <p:cNvSpPr txBox="1">
            <a:spLocks noChangeArrowheads="1"/>
          </p:cNvSpPr>
          <p:nvPr/>
        </p:nvSpPr>
        <p:spPr bwMode="auto">
          <a:xfrm>
            <a:off x="1115616" y="2529218"/>
            <a:ext cx="3451499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=5(cm).</a:t>
            </a:r>
            <a:endParaRPr lang="en-US" altLang="zh-CN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50184" y="3025182"/>
            <a:ext cx="5389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err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Rt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AB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中，根据勾股定理，得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 Box 46"/>
              <p:cNvSpPr txBox="1">
                <a:spLocks noChangeArrowheads="1"/>
              </p:cNvSpPr>
              <p:nvPr/>
            </p:nvSpPr>
            <p:spPr bwMode="auto">
              <a:xfrm>
                <a:off x="611560" y="3632446"/>
                <a:ext cx="3451499" cy="694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AC</a:t>
                </a:r>
                <a:r>
                  <a:rPr lang="en-US" altLang="zh-CN" sz="2400" baseline="-2500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 smtClean="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𝐴𝐵</m:t>
                          </m:r>
                          <m:r>
                            <m:rPr>
                              <m:sty m:val="b"/>
                            </m:rPr>
                            <a:rPr lang="en-US" altLang="zh-CN" sz="2400" b="1" i="0" baseline="-25000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𝐵</m:t>
                          </m:r>
                          <m:r>
                            <m:rPr>
                              <m:sty m:val="b"/>
                            </m:rPr>
                            <a:rPr lang="en-US" altLang="zh-CN" sz="2400" b="1" i="0" baseline="-25000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  <m:r>
                            <m:rPr>
                              <m:sty m:val="b"/>
                            </m:rPr>
                            <a:rPr lang="en-US" altLang="zh-CN" sz="2400" b="1" i="0" baseline="-25000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9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3632446"/>
                <a:ext cx="3451499" cy="694549"/>
              </a:xfrm>
              <a:prstGeom prst="rect">
                <a:avLst/>
              </a:prstGeom>
              <a:blipFill rotWithShape="1">
                <a:blip r:embed="rId3"/>
                <a:stretch>
                  <a:fillRect l="-2646" b="-78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 Box 46"/>
              <p:cNvSpPr txBox="1">
                <a:spLocks noChangeArrowheads="1"/>
              </p:cNvSpPr>
              <p:nvPr/>
            </p:nvSpPr>
            <p:spPr bwMode="auto">
              <a:xfrm>
                <a:off x="3419872" y="3656921"/>
                <a:ext cx="1824175" cy="69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0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9872" y="3656921"/>
                <a:ext cx="1824175" cy="699550"/>
              </a:xfrm>
              <a:prstGeom prst="rect">
                <a:avLst/>
              </a:prstGeom>
              <a:blipFill rotWithShape="1">
                <a:blip r:embed="rId4"/>
                <a:stretch>
                  <a:fillRect l="-5017" b="-782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 Box 46"/>
              <p:cNvSpPr txBox="1">
                <a:spLocks noChangeArrowheads="1"/>
              </p:cNvSpPr>
              <p:nvPr/>
            </p:nvSpPr>
            <p:spPr bwMode="auto">
              <a:xfrm>
                <a:off x="4980073" y="3657657"/>
                <a:ext cx="1824175" cy="698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𝟐𝟗</m:t>
                          </m:r>
                        </m:e>
                      </m:rad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 </a:t>
                </a:r>
                <a:r>
                  <a:rPr lang="en-US" altLang="zh-CN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(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cm).</a:t>
                </a:r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0073" y="3657657"/>
                <a:ext cx="1824175" cy="698589"/>
              </a:xfrm>
              <a:prstGeom prst="rect">
                <a:avLst/>
              </a:prstGeom>
              <a:blipFill rotWithShape="1">
                <a:blip r:embed="rId5"/>
                <a:stretch>
                  <a:fillRect l="-5351" b="-782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 Box 46"/>
              <p:cNvSpPr txBox="1">
                <a:spLocks noChangeArrowheads="1"/>
              </p:cNvSpPr>
              <p:nvPr/>
            </p:nvSpPr>
            <p:spPr bwMode="auto">
              <a:xfrm>
                <a:off x="6852281" y="3650838"/>
                <a:ext cx="1824175" cy="698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5&lt;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𝟐𝟗</m:t>
                          </m:r>
                        </m:e>
                      </m:rad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 .</a:t>
                </a:r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2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2281" y="3650838"/>
                <a:ext cx="1824175" cy="698589"/>
              </a:xfrm>
              <a:prstGeom prst="rect">
                <a:avLst/>
              </a:prstGeom>
              <a:blipFill rotWithShape="1">
                <a:blip r:embed="rId6"/>
                <a:stretch>
                  <a:fillRect l="-5017" b="-87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21395" y="274638"/>
            <a:ext cx="39065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 b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如果森迪是从长、宽、高分别为</a:t>
            </a:r>
            <a:r>
              <a:rPr lang="en-US" altLang="zh-CN"/>
              <a:t>4</a:t>
            </a:r>
            <a:r>
              <a:rPr lang="zh-CN" altLang="en-US"/>
              <a:t>、</a:t>
            </a:r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en-US" altLang="zh-CN"/>
              <a:t> 8</a:t>
            </a:r>
            <a:r>
              <a:rPr lang="zh-CN" altLang="en-US"/>
              <a:t>的长方体的顶点</a:t>
            </a:r>
            <a:r>
              <a:rPr lang="en-US" altLang="zh-CN" i="1"/>
              <a:t>A</a:t>
            </a:r>
            <a:r>
              <a:rPr lang="zh-CN" altLang="en-US"/>
              <a:t>出发</a:t>
            </a:r>
            <a:r>
              <a:rPr lang="en-US" altLang="zh-CN"/>
              <a:t>,</a:t>
            </a:r>
            <a:r>
              <a:rPr lang="zh-CN" altLang="en-US"/>
              <a:t>沿长方体侧面到达顶点</a:t>
            </a:r>
            <a:r>
              <a:rPr lang="en-US" altLang="zh-CN" i="1"/>
              <a:t>C</a:t>
            </a:r>
            <a:r>
              <a:rPr lang="en-US" altLang="zh-CN"/>
              <a:t>,</a:t>
            </a:r>
            <a:r>
              <a:rPr lang="zh-CN" altLang="en-US"/>
              <a:t>它爬行的最短路径长为多少呢？</a:t>
            </a:r>
            <a:endParaRPr lang="zh-CN" alt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500240" y="36512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300192" y="1682502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4850135" y="614363"/>
            <a:ext cx="1881857" cy="18176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815460" y="2209800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427984" y="221171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983610" y="615950"/>
            <a:ext cx="759600" cy="1816100"/>
          </a:xfrm>
          <a:prstGeom prst="rect">
            <a:avLst/>
          </a:prstGeom>
          <a:solidFill>
            <a:schemeClr val="accent2">
              <a:alpha val="5882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993135" y="228600"/>
            <a:ext cx="2395538" cy="368300"/>
          </a:xfrm>
          <a:prstGeom prst="parallelogram">
            <a:avLst>
              <a:gd name="adj" fmla="val 100004"/>
            </a:avLst>
          </a:prstGeom>
          <a:solidFill>
            <a:schemeClr val="accent2">
              <a:alpha val="7059"/>
            </a:schemeClr>
          </a:solidFill>
          <a:ln w="12700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 flipV="1">
            <a:off x="4839023" y="228600"/>
            <a:ext cx="3548062" cy="3762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8326760" y="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7858448" y="563563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Group 18"/>
          <p:cNvGrpSpPr/>
          <p:nvPr/>
        </p:nvGrpSpPr>
        <p:grpSpPr>
          <a:xfrm>
            <a:off x="4834260" y="228600"/>
            <a:ext cx="1525588" cy="2209800"/>
            <a:chOff x="3272" y="144"/>
            <a:chExt cx="961" cy="1392"/>
          </a:xfrm>
        </p:grpSpPr>
        <p:sp>
          <p:nvSpPr>
            <p:cNvPr id="14" name="AutoShape 19"/>
            <p:cNvSpPr>
              <a:spLocks noChangeArrowheads="1"/>
            </p:cNvSpPr>
            <p:nvPr/>
          </p:nvSpPr>
          <p:spPr bwMode="auto">
            <a:xfrm>
              <a:off x="3272" y="144"/>
              <a:ext cx="960" cy="1392"/>
            </a:xfrm>
            <a:prstGeom prst="cube">
              <a:avLst>
                <a:gd name="adj" fmla="val 25000"/>
              </a:avLst>
            </a:prstGeom>
            <a:noFill/>
            <a:ln w="19050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>
              <a:off x="3516" y="147"/>
              <a:ext cx="3" cy="114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21"/>
            <p:cNvSpPr>
              <a:spLocks noChangeShapeType="1"/>
            </p:cNvSpPr>
            <p:nvPr/>
          </p:nvSpPr>
          <p:spPr bwMode="auto">
            <a:xfrm>
              <a:off x="3510" y="1293"/>
              <a:ext cx="72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7" name="Line 22"/>
            <p:cNvSpPr>
              <a:spLocks noChangeShapeType="1"/>
            </p:cNvSpPr>
            <p:nvPr/>
          </p:nvSpPr>
          <p:spPr bwMode="auto">
            <a:xfrm flipH="1">
              <a:off x="3273" y="1293"/>
              <a:ext cx="243" cy="243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4502473" y="113188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8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5185098" y="21907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4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6201098" y="217328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5108898" y="384175"/>
            <a:ext cx="73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4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Text Box 37"/>
          <p:cNvSpPr txBox="1">
            <a:spLocks noChangeArrowheads="1"/>
          </p:cNvSpPr>
          <p:nvPr/>
        </p:nvSpPr>
        <p:spPr bwMode="auto">
          <a:xfrm>
            <a:off x="8060060" y="18573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AutoShape 38"/>
          <p:cNvSpPr>
            <a:spLocks noChangeArrowheads="1"/>
          </p:cNvSpPr>
          <p:nvPr/>
        </p:nvSpPr>
        <p:spPr bwMode="auto">
          <a:xfrm>
            <a:off x="4827910" y="2446338"/>
            <a:ext cx="1146175" cy="759600"/>
          </a:xfrm>
          <a:prstGeom prst="parallelogram">
            <a:avLst>
              <a:gd name="adj" fmla="val 0"/>
            </a:avLst>
          </a:prstGeom>
          <a:solidFill>
            <a:schemeClr val="accent2">
              <a:alpha val="7059"/>
            </a:schemeClr>
          </a:solidFill>
          <a:ln w="19050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4550734" y="2608263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>
            <a:off x="4835847" y="598489"/>
            <a:ext cx="1138237" cy="26074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4481207" y="3003798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5920110" y="3014431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6804348" y="365125"/>
            <a:ext cx="73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8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91914" y="3334221"/>
            <a:ext cx="5636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解：如图，画出长方体的侧面</a:t>
            </a:r>
            <a:r>
              <a:rPr lang="zh-CN" altLang="en-US" sz="240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展开图</a:t>
            </a:r>
            <a:r>
              <a:rPr lang="en-US" altLang="zh-CN" sz="240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40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201911" y="3825503"/>
            <a:ext cx="1508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2924224" y="3834399"/>
            <a:ext cx="23260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=4+2=6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1108100" y="4353231"/>
            <a:ext cx="2393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=4+8=12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Box 28"/>
          <p:cNvSpPr txBox="1">
            <a:spLocks noChangeArrowheads="1"/>
          </p:cNvSpPr>
          <p:nvPr/>
        </p:nvSpPr>
        <p:spPr bwMode="auto">
          <a:xfrm>
            <a:off x="3275856" y="4350684"/>
            <a:ext cx="15791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5004048" y="4342333"/>
            <a:ext cx="2393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=8+2=10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Box 28"/>
          <p:cNvSpPr txBox="1">
            <a:spLocks noChangeArrowheads="1"/>
          </p:cNvSpPr>
          <p:nvPr/>
        </p:nvSpPr>
        <p:spPr bwMode="auto">
          <a:xfrm>
            <a:off x="7271891" y="4339786"/>
            <a:ext cx="15791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00240" y="36512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300192" y="1682502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850135" y="614363"/>
            <a:ext cx="1881857" cy="18176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815460" y="2209800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427984" y="221171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983610" y="615950"/>
            <a:ext cx="759600" cy="1816100"/>
          </a:xfrm>
          <a:prstGeom prst="rect">
            <a:avLst/>
          </a:prstGeom>
          <a:solidFill>
            <a:schemeClr val="accent2">
              <a:alpha val="5882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5993135" y="228600"/>
            <a:ext cx="2395538" cy="368300"/>
          </a:xfrm>
          <a:prstGeom prst="parallelogram">
            <a:avLst>
              <a:gd name="adj" fmla="val 100004"/>
            </a:avLst>
          </a:prstGeom>
          <a:solidFill>
            <a:schemeClr val="accent2">
              <a:alpha val="7059"/>
            </a:schemeClr>
          </a:solidFill>
          <a:ln w="12700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 flipV="1">
            <a:off x="4839023" y="228600"/>
            <a:ext cx="3548062" cy="3762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8326760" y="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858448" y="563563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" name="Group 18"/>
          <p:cNvGrpSpPr/>
          <p:nvPr/>
        </p:nvGrpSpPr>
        <p:grpSpPr>
          <a:xfrm>
            <a:off x="4834260" y="228600"/>
            <a:ext cx="1525588" cy="2209800"/>
            <a:chOff x="3272" y="144"/>
            <a:chExt cx="961" cy="1392"/>
          </a:xfrm>
        </p:grpSpPr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>
              <a:off x="3272" y="144"/>
              <a:ext cx="960" cy="1392"/>
            </a:xfrm>
            <a:prstGeom prst="cube">
              <a:avLst>
                <a:gd name="adj" fmla="val 25000"/>
              </a:avLst>
            </a:prstGeom>
            <a:noFill/>
            <a:ln w="19050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>
              <a:off x="3516" y="147"/>
              <a:ext cx="3" cy="114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5" name="Line 21"/>
            <p:cNvSpPr>
              <a:spLocks noChangeShapeType="1"/>
            </p:cNvSpPr>
            <p:nvPr/>
          </p:nvSpPr>
          <p:spPr bwMode="auto">
            <a:xfrm>
              <a:off x="3510" y="1293"/>
              <a:ext cx="72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 flipH="1">
              <a:off x="3273" y="1293"/>
              <a:ext cx="243" cy="243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4502473" y="113188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8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>
            <a:off x="5185098" y="21907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4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35"/>
          <p:cNvSpPr txBox="1">
            <a:spLocks noChangeArrowheads="1"/>
          </p:cNvSpPr>
          <p:nvPr/>
        </p:nvSpPr>
        <p:spPr bwMode="auto">
          <a:xfrm>
            <a:off x="6201098" y="217328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5108898" y="384175"/>
            <a:ext cx="73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4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 Box 37"/>
          <p:cNvSpPr txBox="1">
            <a:spLocks noChangeArrowheads="1"/>
          </p:cNvSpPr>
          <p:nvPr/>
        </p:nvSpPr>
        <p:spPr bwMode="auto">
          <a:xfrm>
            <a:off x="8060060" y="18573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AutoShape 38"/>
          <p:cNvSpPr>
            <a:spLocks noChangeArrowheads="1"/>
          </p:cNvSpPr>
          <p:nvPr/>
        </p:nvSpPr>
        <p:spPr bwMode="auto">
          <a:xfrm>
            <a:off x="4838543" y="2446338"/>
            <a:ext cx="1146175" cy="759600"/>
          </a:xfrm>
          <a:prstGeom prst="parallelogram">
            <a:avLst>
              <a:gd name="adj" fmla="val 0"/>
            </a:avLst>
          </a:prstGeom>
          <a:solidFill>
            <a:schemeClr val="accent2">
              <a:alpha val="7059"/>
            </a:schemeClr>
          </a:solidFill>
          <a:ln w="19050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3" name="Text Box 39"/>
          <p:cNvSpPr txBox="1">
            <a:spLocks noChangeArrowheads="1"/>
          </p:cNvSpPr>
          <p:nvPr/>
        </p:nvSpPr>
        <p:spPr bwMode="auto">
          <a:xfrm>
            <a:off x="4550734" y="2608263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>
            <a:off x="4835847" y="598489"/>
            <a:ext cx="1138237" cy="26074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25" name="Text Box 41"/>
          <p:cNvSpPr txBox="1">
            <a:spLocks noChangeArrowheads="1"/>
          </p:cNvSpPr>
          <p:nvPr/>
        </p:nvSpPr>
        <p:spPr bwMode="auto">
          <a:xfrm>
            <a:off x="4481207" y="3003798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Text Box 42"/>
          <p:cNvSpPr txBox="1">
            <a:spLocks noChangeArrowheads="1"/>
          </p:cNvSpPr>
          <p:nvPr/>
        </p:nvSpPr>
        <p:spPr bwMode="auto">
          <a:xfrm>
            <a:off x="5920110" y="3014431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36"/>
          <p:cNvSpPr txBox="1">
            <a:spLocks noChangeArrowheads="1"/>
          </p:cNvSpPr>
          <p:nvPr/>
        </p:nvSpPr>
        <p:spPr bwMode="auto">
          <a:xfrm>
            <a:off x="6804348" y="365125"/>
            <a:ext cx="73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8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633307" y="4342333"/>
            <a:ext cx="57249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答：森迪爬行的最短路径长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为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10.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43081" y="267494"/>
            <a:ext cx="3951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根据勾股定理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smtClean="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err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Rt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AB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b="1" baseline="-25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中，有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 Box 46"/>
              <p:cNvSpPr txBox="1">
                <a:spLocks noChangeArrowheads="1"/>
              </p:cNvSpPr>
              <p:nvPr/>
            </p:nvSpPr>
            <p:spPr bwMode="auto">
              <a:xfrm>
                <a:off x="611560" y="1377090"/>
                <a:ext cx="3451499" cy="694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AC</a:t>
                </a:r>
                <a:r>
                  <a:rPr lang="en-US" altLang="zh-CN" sz="2400" baseline="-2500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 smtClean="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"/>
                            </m:rPr>
                            <a:rPr lang="en-US" altLang="zh-CN" sz="2400" b="1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𝟖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"/>
                            </m:rPr>
                            <a:rPr lang="en-US" altLang="zh-CN" sz="2400" b="1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𝟔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0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377090"/>
                <a:ext cx="3451499" cy="694549"/>
              </a:xfrm>
              <a:prstGeom prst="rect">
                <a:avLst/>
              </a:prstGeom>
              <a:blipFill rotWithShape="1">
                <a:blip r:embed="rId1"/>
                <a:stretch>
                  <a:fillRect l="-2646" b="-78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2638657" y="1421363"/>
            <a:ext cx="792088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=10.</a:t>
            </a:r>
            <a:endParaRPr lang="en-US" altLang="zh-CN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0184" y="1995686"/>
            <a:ext cx="3931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err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Rt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AB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中，有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Text Box 46"/>
          <p:cNvSpPr txBox="1">
            <a:spLocks noChangeArrowheads="1"/>
          </p:cNvSpPr>
          <p:nvPr/>
        </p:nvSpPr>
        <p:spPr bwMode="auto">
          <a:xfrm>
            <a:off x="611561" y="2582383"/>
            <a:ext cx="1080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=</a:t>
            </a:r>
            <a:endParaRPr lang="en-US" altLang="zh-CN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 Box 46"/>
              <p:cNvSpPr txBox="1">
                <a:spLocks noChangeArrowheads="1"/>
              </p:cNvSpPr>
              <p:nvPr/>
            </p:nvSpPr>
            <p:spPr bwMode="auto">
              <a:xfrm>
                <a:off x="1259632" y="2606858"/>
                <a:ext cx="1824175" cy="711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𝟏𝟐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5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9632" y="2606858"/>
                <a:ext cx="1824175" cy="71167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 Box 46"/>
              <p:cNvSpPr txBox="1">
                <a:spLocks noChangeArrowheads="1"/>
              </p:cNvSpPr>
              <p:nvPr/>
            </p:nvSpPr>
            <p:spPr bwMode="auto">
              <a:xfrm>
                <a:off x="2867210" y="2611888"/>
                <a:ext cx="1824175" cy="618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=2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𝟑𝟕</m:t>
                          </m:r>
                        </m:e>
                      </m:rad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 .</a:t>
                </a:r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6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7210" y="2611888"/>
                <a:ext cx="1824175" cy="618567"/>
              </a:xfrm>
              <a:prstGeom prst="rect">
                <a:avLst/>
              </a:prstGeom>
              <a:blipFill rotWithShape="1">
                <a:blip r:embed="rId3"/>
                <a:stretch>
                  <a:fillRect l="-5000" b="-215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 Box 46"/>
              <p:cNvSpPr txBox="1">
                <a:spLocks noChangeArrowheads="1"/>
              </p:cNvSpPr>
              <p:nvPr/>
            </p:nvSpPr>
            <p:spPr bwMode="auto">
              <a:xfrm>
                <a:off x="4297111" y="3673361"/>
                <a:ext cx="3011193" cy="698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10&lt;2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𝟐𝟗</m:t>
                          </m:r>
                        </m:e>
                      </m:rad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 </a:t>
                </a:r>
                <a:r>
                  <a:rPr lang="en-US" altLang="zh-CN" sz="240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&lt; 2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37</m:t>
                          </m:r>
                        </m:e>
                      </m:rad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.</a:t>
                </a:r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7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7111" y="3673361"/>
                <a:ext cx="3011193" cy="698589"/>
              </a:xfrm>
              <a:prstGeom prst="rect">
                <a:avLst/>
              </a:prstGeom>
              <a:blipFill rotWithShape="1">
                <a:blip r:embed="rId4"/>
                <a:stretch>
                  <a:fillRect l="-3239" b="-87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8" name="矩形 37"/>
          <p:cNvSpPr/>
          <p:nvPr/>
        </p:nvSpPr>
        <p:spPr>
          <a:xfrm>
            <a:off x="594519" y="3147814"/>
            <a:ext cx="5893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err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Rt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AB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中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，有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 Box 46"/>
              <p:cNvSpPr txBox="1">
                <a:spLocks noChangeArrowheads="1"/>
              </p:cNvSpPr>
              <p:nvPr/>
            </p:nvSpPr>
            <p:spPr bwMode="auto">
              <a:xfrm>
                <a:off x="611560" y="3677401"/>
                <a:ext cx="3451499" cy="694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AC</a:t>
                </a:r>
                <a:r>
                  <a:rPr lang="en-US" altLang="zh-CN" sz="2400" baseline="-2500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"/>
                            </m:rPr>
                            <a:rPr lang="en-US" altLang="zh-CN" sz="2400" b="1" i="0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𝟏𝟎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"/>
                            </m:rPr>
                            <a:rPr lang="en-US" altLang="zh-CN" sz="2400" b="1" i="0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=2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29</m:t>
                          </m:r>
                        </m:e>
                      </m:rad>
                      <m:r>
                        <a:rPr lang="en-US" altLang="zh-CN" sz="2400" i="1">
                          <a:solidFill>
                            <a:srgbClr val="C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.</a:t>
                </a:r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9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3677401"/>
                <a:ext cx="3451499" cy="694549"/>
              </a:xfrm>
              <a:prstGeom prst="rect">
                <a:avLst/>
              </a:prstGeom>
              <a:blipFill rotWithShape="1">
                <a:blip r:embed="rId5"/>
                <a:stretch>
                  <a:fillRect l="-2646" b="-87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49387" y="274638"/>
            <a:ext cx="397859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 b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如果森迪是从长、宽、高分别为</a:t>
            </a:r>
            <a:r>
              <a:rPr lang="en-US" altLang="zh-CN" i="1"/>
              <a:t>a</a:t>
            </a:r>
            <a:r>
              <a:rPr lang="zh-CN" altLang="en-US"/>
              <a:t>、</a:t>
            </a:r>
            <a:r>
              <a:rPr lang="en-US" altLang="zh-CN" i="1"/>
              <a:t>b</a:t>
            </a:r>
            <a:r>
              <a:rPr lang="zh-CN" altLang="en-US"/>
              <a:t>、</a:t>
            </a:r>
            <a:r>
              <a:rPr lang="en-US" altLang="zh-CN"/>
              <a:t> </a:t>
            </a:r>
            <a:r>
              <a:rPr lang="en-US" altLang="zh-CN" i="1"/>
              <a:t>c</a:t>
            </a:r>
            <a:r>
              <a:rPr lang="zh-CN" altLang="en-US"/>
              <a:t>的长方体的顶点</a:t>
            </a:r>
            <a:r>
              <a:rPr lang="en-US" altLang="zh-CN" i="1"/>
              <a:t>A</a:t>
            </a:r>
            <a:r>
              <a:rPr lang="zh-CN" altLang="en-US"/>
              <a:t>出发</a:t>
            </a:r>
            <a:r>
              <a:rPr lang="en-US" altLang="zh-CN"/>
              <a:t>,</a:t>
            </a:r>
            <a:r>
              <a:rPr lang="zh-CN" altLang="en-US"/>
              <a:t>沿长方体侧面到达顶点</a:t>
            </a:r>
            <a:r>
              <a:rPr lang="en-US" altLang="zh-CN" i="1"/>
              <a:t>C</a:t>
            </a:r>
            <a:r>
              <a:rPr lang="en-US" altLang="zh-CN"/>
              <a:t>,</a:t>
            </a:r>
            <a:r>
              <a:rPr lang="zh-CN" altLang="en-US"/>
              <a:t>它爬行的最短路径长为多少呢？</a:t>
            </a:r>
            <a:endParaRPr lang="zh-CN" alt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500240" y="539076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34460" y="166171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400" i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4850135" y="752078"/>
            <a:ext cx="1951038" cy="18192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815460" y="2347515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392290" y="2349425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983610" y="753665"/>
            <a:ext cx="811213" cy="1816100"/>
          </a:xfrm>
          <a:prstGeom prst="rect">
            <a:avLst/>
          </a:prstGeom>
          <a:solidFill>
            <a:schemeClr val="accent2">
              <a:alpha val="5882"/>
            </a:schemeClr>
          </a:solidFill>
          <a:ln w="28575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993135" y="366315"/>
            <a:ext cx="2395538" cy="368300"/>
          </a:xfrm>
          <a:prstGeom prst="parallelogram">
            <a:avLst>
              <a:gd name="adj" fmla="val 100004"/>
            </a:avLst>
          </a:prstGeom>
          <a:solidFill>
            <a:schemeClr val="accent2">
              <a:alpha val="7059"/>
            </a:schemeClr>
          </a:solidFill>
          <a:ln w="12700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 flipV="1">
            <a:off x="4839023" y="366315"/>
            <a:ext cx="3548062" cy="3762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8326760" y="137715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7858448" y="668089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Group 18"/>
          <p:cNvGrpSpPr/>
          <p:nvPr/>
        </p:nvGrpSpPr>
        <p:grpSpPr>
          <a:xfrm>
            <a:off x="4834260" y="366315"/>
            <a:ext cx="1525588" cy="2209800"/>
            <a:chOff x="3272" y="144"/>
            <a:chExt cx="961" cy="1392"/>
          </a:xfrm>
        </p:grpSpPr>
        <p:sp>
          <p:nvSpPr>
            <p:cNvPr id="14" name="AutoShape 19"/>
            <p:cNvSpPr>
              <a:spLocks noChangeArrowheads="1"/>
            </p:cNvSpPr>
            <p:nvPr/>
          </p:nvSpPr>
          <p:spPr bwMode="auto">
            <a:xfrm>
              <a:off x="3272" y="144"/>
              <a:ext cx="960" cy="1392"/>
            </a:xfrm>
            <a:prstGeom prst="cube">
              <a:avLst>
                <a:gd name="adj" fmla="val 25000"/>
              </a:avLst>
            </a:prstGeom>
            <a:noFill/>
            <a:ln w="19050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>
              <a:off x="3516" y="147"/>
              <a:ext cx="3" cy="114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21"/>
            <p:cNvSpPr>
              <a:spLocks noChangeShapeType="1"/>
            </p:cNvSpPr>
            <p:nvPr/>
          </p:nvSpPr>
          <p:spPr bwMode="auto">
            <a:xfrm>
              <a:off x="3510" y="1293"/>
              <a:ext cx="72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7" name="Line 22"/>
            <p:cNvSpPr>
              <a:spLocks noChangeShapeType="1"/>
            </p:cNvSpPr>
            <p:nvPr/>
          </p:nvSpPr>
          <p:spPr bwMode="auto">
            <a:xfrm flipH="1">
              <a:off x="3273" y="1293"/>
              <a:ext cx="243" cy="243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4502473" y="1269603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5185098" y="2328465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6201098" y="2311003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6651948" y="540940"/>
            <a:ext cx="73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endParaRPr lang="en-US" altLang="zh-CN"/>
          </a:p>
        </p:txBody>
      </p:sp>
      <p:sp>
        <p:nvSpPr>
          <p:cNvPr id="22" name="Text Box 37"/>
          <p:cNvSpPr txBox="1">
            <a:spLocks noChangeArrowheads="1"/>
          </p:cNvSpPr>
          <p:nvPr/>
        </p:nvSpPr>
        <p:spPr bwMode="auto">
          <a:xfrm>
            <a:off x="8060060" y="323453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38"/>
          <p:cNvSpPr>
            <a:spLocks noChangeArrowheads="1"/>
          </p:cNvSpPr>
          <p:nvPr/>
        </p:nvSpPr>
        <p:spPr bwMode="auto">
          <a:xfrm>
            <a:off x="4838543" y="2584053"/>
            <a:ext cx="1146175" cy="827087"/>
          </a:xfrm>
          <a:prstGeom prst="parallelogram">
            <a:avLst>
              <a:gd name="adj" fmla="val 0"/>
            </a:avLst>
          </a:prstGeom>
          <a:solidFill>
            <a:schemeClr val="accent2">
              <a:alpha val="7059"/>
            </a:schemeClr>
          </a:solidFill>
          <a:ln w="19050" algn="ctr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4499992" y="274597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>
            <a:off x="4835848" y="736203"/>
            <a:ext cx="1122362" cy="26622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4427984" y="3213521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5920110" y="3213521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Text Box 34"/>
          <p:cNvSpPr txBox="1">
            <a:spLocks noChangeArrowheads="1"/>
          </p:cNvSpPr>
          <p:nvPr/>
        </p:nvSpPr>
        <p:spPr bwMode="auto">
          <a:xfrm>
            <a:off x="5223198" y="3204765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Box 34"/>
          <p:cNvSpPr txBox="1">
            <a:spLocks noChangeArrowheads="1"/>
          </p:cNvSpPr>
          <p:nvPr/>
        </p:nvSpPr>
        <p:spPr bwMode="auto">
          <a:xfrm>
            <a:off x="5337498" y="480615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6864673" y="450453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zh-CN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 Box 46"/>
              <p:cNvSpPr txBox="1">
                <a:spLocks noChangeArrowheads="1"/>
              </p:cNvSpPr>
              <p:nvPr/>
            </p:nvSpPr>
            <p:spPr bwMode="auto">
              <a:xfrm>
                <a:off x="611560" y="2931790"/>
                <a:ext cx="3780730" cy="7632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AC</a:t>
                </a:r>
                <a:r>
                  <a:rPr lang="en-US" altLang="zh-CN" sz="2400" baseline="-2500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 smtClean="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𝒂</m:t>
                          </m:r>
                          <m:r>
                            <m:rPr>
                              <m:sty m:val="b"/>
                            </m:rPr>
                            <a:rPr lang="en-US" altLang="zh-CN" sz="2400" b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𝒃</m:t>
                          </m:r>
                          <m:r>
                            <m:rPr>
                              <m:sty m:val="b"/>
                            </m:rPr>
                            <a:rPr lang="en-US" altLang="zh-CN" sz="2400" b="1" i="0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𝒄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1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2931790"/>
                <a:ext cx="3780730" cy="763222"/>
              </a:xfrm>
              <a:prstGeom prst="rect">
                <a:avLst/>
              </a:prstGeom>
              <a:blipFill rotWithShape="1">
                <a:blip r:embed="rId1"/>
                <a:stretch>
                  <a:fillRect l="-2415" b="-56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 Box 46"/>
              <p:cNvSpPr txBox="1">
                <a:spLocks noChangeArrowheads="1"/>
              </p:cNvSpPr>
              <p:nvPr/>
            </p:nvSpPr>
            <p:spPr bwMode="auto">
              <a:xfrm>
                <a:off x="611560" y="3507854"/>
                <a:ext cx="3096343" cy="7632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AC</a:t>
                </a:r>
                <a:r>
                  <a:rPr lang="en-US" altLang="zh-CN" sz="2400" baseline="-2500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𝒄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𝒃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3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3507854"/>
                <a:ext cx="3096343" cy="763222"/>
              </a:xfrm>
              <a:prstGeom prst="rect">
                <a:avLst/>
              </a:prstGeom>
              <a:blipFill rotWithShape="1">
                <a:blip r:embed="rId2"/>
                <a:stretch>
                  <a:fillRect l="-2953" b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 Box 46"/>
              <p:cNvSpPr txBox="1">
                <a:spLocks noChangeArrowheads="1"/>
              </p:cNvSpPr>
              <p:nvPr/>
            </p:nvSpPr>
            <p:spPr bwMode="auto">
              <a:xfrm>
                <a:off x="611560" y="4083918"/>
                <a:ext cx="3451499" cy="7632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AC</a:t>
                </a:r>
                <a:r>
                  <a:rPr lang="en-US" altLang="zh-CN" sz="2400" baseline="-2500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𝒃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𝒂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zh-CN" sz="2400" i="1" baseline="30000">
                          <a:solidFill>
                            <a:srgbClr val="C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.</a:t>
                </a:r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6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4083918"/>
                <a:ext cx="3451499" cy="763222"/>
              </a:xfrm>
              <a:prstGeom prst="rect">
                <a:avLst/>
              </a:prstGeom>
              <a:blipFill rotWithShape="1">
                <a:blip r:embed="rId3"/>
                <a:stretch>
                  <a:fillRect l="-2646" b="-56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3894403" y="4270325"/>
            <a:ext cx="49980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然后比较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AC</a:t>
            </a:r>
            <a:r>
              <a:rPr lang="en-US" altLang="zh-CN" sz="24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的大小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6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829816" y="1491630"/>
            <a:ext cx="5038328" cy="23083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FontTx/>
              <a:buNone/>
              <a:defRPr sz="28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sz="3200"/>
              <a:t>    森迪终于吃饱了，挺</a:t>
            </a:r>
            <a:r>
              <a:rPr lang="zh-CN" altLang="en-US" sz="3200" smtClean="0"/>
              <a:t>着圆滚滚</a:t>
            </a:r>
            <a:r>
              <a:rPr lang="zh-CN" altLang="en-US" sz="3200"/>
              <a:t>的大肚子，准备</a:t>
            </a:r>
            <a:r>
              <a:rPr lang="zh-CN" altLang="en-US" sz="3200" smtClean="0"/>
              <a:t>回家</a:t>
            </a:r>
            <a:r>
              <a:rPr lang="en-US" altLang="zh-CN" sz="3200" smtClean="0"/>
              <a:t>.</a:t>
            </a:r>
            <a:endParaRPr lang="en-US" altLang="zh-CN" sz="320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4538" y="1535012"/>
            <a:ext cx="2015902" cy="2048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28675" y="1874317"/>
            <a:ext cx="7991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smtClean="0">
                <a:solidFill>
                  <a:srgbClr val="0033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通过</a:t>
            </a:r>
            <a:r>
              <a:rPr lang="zh-CN" altLang="en-US" sz="3200">
                <a:solidFill>
                  <a:srgbClr val="0033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本节课的学习你有什么收获？</a:t>
            </a:r>
            <a:endParaRPr lang="zh-CN" altLang="en-US" sz="3200">
              <a:solidFill>
                <a:srgbClr val="0033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37794" y="2740000"/>
            <a:ext cx="504098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>
                <a:solidFill>
                  <a:srgbClr val="0033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/>
              </a:rPr>
              <a:t>你还有什么疑惑？</a:t>
            </a:r>
            <a:endParaRPr lang="zh-CN" altLang="en-US" sz="3200">
              <a:solidFill>
                <a:srgbClr val="0033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Arial" panose="020B0604020202020204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smtClean="0">
                <a:solidFill>
                  <a:srgbClr val="0033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/>
              </a:rPr>
              <a:t>请</a:t>
            </a:r>
            <a:r>
              <a:rPr lang="zh-CN" altLang="en-US" sz="3200">
                <a:solidFill>
                  <a:srgbClr val="0033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/>
              </a:rPr>
              <a:t>与同伴交流！</a:t>
            </a:r>
            <a:endParaRPr lang="zh-CN" altLang="en-US" sz="3200">
              <a:solidFill>
                <a:srgbClr val="0033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Arial" panose="020B0604020202020204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163094" y="1194887"/>
            <a:ext cx="29930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>
              <a:buSzPct val="130000"/>
            </a:pPr>
            <a:r>
              <a:rPr lang="zh-CN" altLang="en-US" sz="3200">
                <a:solidFill>
                  <a:srgbClr val="800000"/>
                </a:solidFill>
                <a:ea typeface="华文行楷" panose="02010800040101010101" pitchFamily="2" charset="-122"/>
              </a:rPr>
              <a:t>小结与思考</a:t>
            </a:r>
            <a:endParaRPr lang="zh-CN" altLang="en-US" sz="3200">
              <a:solidFill>
                <a:srgbClr val="800000"/>
              </a:solidFill>
              <a:ea typeface="华文行楷" panose="020108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11560" y="169278"/>
            <a:ext cx="1895839" cy="676360"/>
            <a:chOff x="731944" y="169278"/>
            <a:chExt cx="1895839" cy="676360"/>
          </a:xfrm>
        </p:grpSpPr>
        <p:pic>
          <p:nvPicPr>
            <p:cNvPr id="6" name="Picture 2" descr="F:\桌面文件夹\我的工作\PPT\小图标\TIM图片20190423150400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3716" y="169278"/>
              <a:ext cx="1874067" cy="676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文本框 12313"/>
            <p:cNvSpPr txBox="1">
              <a:spLocks noChangeArrowheads="1"/>
            </p:cNvSpPr>
            <p:nvPr/>
          </p:nvSpPr>
          <p:spPr bwMode="auto">
            <a:xfrm>
              <a:off x="731944" y="229277"/>
              <a:ext cx="18740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 smtClean="0">
                  <a:solidFill>
                    <a:schemeClr val="bg1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课堂小结</a:t>
              </a:r>
              <a:endParaRPr lang="zh-CN" altLang="en-US" sz="2800" b="1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872" y="2931790"/>
            <a:ext cx="1232896" cy="14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560" y="169278"/>
            <a:ext cx="1895839" cy="676360"/>
            <a:chOff x="731944" y="169278"/>
            <a:chExt cx="1895839" cy="676360"/>
          </a:xfrm>
        </p:grpSpPr>
        <p:pic>
          <p:nvPicPr>
            <p:cNvPr id="3" name="Picture 2" descr="F:\桌面文件夹\我的工作\PPT\小图标\TIM图片20190423150400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3716" y="169278"/>
              <a:ext cx="1874067" cy="676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12313"/>
            <p:cNvSpPr txBox="1">
              <a:spLocks noChangeArrowheads="1"/>
            </p:cNvSpPr>
            <p:nvPr/>
          </p:nvSpPr>
          <p:spPr bwMode="auto">
            <a:xfrm>
              <a:off x="731944" y="229277"/>
              <a:ext cx="18740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000">
                  <a:solidFill>
                    <a:srgbClr val="FF3399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 smtClean="0">
                  <a:solidFill>
                    <a:schemeClr val="bg1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当堂检测</a:t>
              </a:r>
              <a:endParaRPr lang="zh-CN" altLang="en-US" sz="2800" b="1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83568" y="1005572"/>
            <a:ext cx="489654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 b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r>
              <a:rPr lang="zh-CN" altLang="en-US" smtClean="0"/>
              <a:t>如图，是一个三级台阶，它的每</a:t>
            </a:r>
            <a:r>
              <a:rPr lang="zh-CN" altLang="en-US"/>
              <a:t>一级的长、宽、高分别</a:t>
            </a:r>
            <a:r>
              <a:rPr lang="zh-CN" altLang="en-US" smtClean="0"/>
              <a:t>为</a:t>
            </a:r>
            <a:r>
              <a:rPr lang="en-US" altLang="zh-CN" smtClean="0"/>
              <a:t>55cm</a:t>
            </a:r>
            <a:r>
              <a:rPr lang="zh-CN" altLang="en-US" smtClean="0"/>
              <a:t>、</a:t>
            </a:r>
            <a:r>
              <a:rPr lang="en-US" altLang="zh-CN" smtClean="0"/>
              <a:t>10cm</a:t>
            </a:r>
            <a:r>
              <a:rPr lang="zh-CN" altLang="en-US" smtClean="0"/>
              <a:t>、</a:t>
            </a:r>
            <a:r>
              <a:rPr lang="en-US" altLang="zh-CN" smtClean="0"/>
              <a:t>6cm</a:t>
            </a:r>
            <a:r>
              <a:rPr lang="zh-CN" altLang="en-US" smtClean="0"/>
              <a:t>，</a:t>
            </a:r>
            <a:r>
              <a:rPr lang="en-US" altLang="zh-CN" i="1" smtClean="0"/>
              <a:t>A</a:t>
            </a:r>
            <a:r>
              <a:rPr lang="zh-CN" altLang="en-US"/>
              <a:t>和</a:t>
            </a:r>
            <a:r>
              <a:rPr lang="en-US" altLang="zh-CN" i="1"/>
              <a:t>B</a:t>
            </a:r>
            <a:r>
              <a:rPr lang="zh-CN" altLang="en-US"/>
              <a:t>是这个台阶两个相对的端点</a:t>
            </a:r>
            <a:r>
              <a:rPr lang="zh-CN" altLang="en-US" smtClean="0"/>
              <a:t>，</a:t>
            </a:r>
            <a:r>
              <a:rPr lang="en-US" altLang="zh-CN" i="1"/>
              <a:t>A</a:t>
            </a:r>
            <a:r>
              <a:rPr lang="zh-CN" altLang="en-US"/>
              <a:t>点有一只蚂蚁，想到</a:t>
            </a:r>
            <a:r>
              <a:rPr lang="en-US" altLang="zh-CN" i="1"/>
              <a:t>B</a:t>
            </a:r>
            <a:r>
              <a:rPr lang="zh-CN" altLang="en-US"/>
              <a:t>点去吃可口的食物，则</a:t>
            </a:r>
            <a:r>
              <a:rPr lang="zh-CN" altLang="en-US" smtClean="0"/>
              <a:t>蚂蚁沿着</a:t>
            </a:r>
            <a:r>
              <a:rPr lang="zh-CN" altLang="en-US"/>
              <a:t>台阶面爬到</a:t>
            </a:r>
            <a:r>
              <a:rPr lang="en-US" altLang="zh-CN" i="1"/>
              <a:t>B</a:t>
            </a:r>
            <a:r>
              <a:rPr lang="zh-CN" altLang="en-US"/>
              <a:t>点的最</a:t>
            </a:r>
            <a:r>
              <a:rPr lang="zh-CN" altLang="en-US" smtClean="0"/>
              <a:t>短路径长是多少？</a:t>
            </a:r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4128" y="1275605"/>
            <a:ext cx="2911416" cy="1774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7524328" y="2906532"/>
            <a:ext cx="470464" cy="4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CC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400" i="1">
              <a:solidFill>
                <a:srgbClr val="CC33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6426239" y="936832"/>
            <a:ext cx="470464" cy="4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8154615" y="1203598"/>
            <a:ext cx="5218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10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37"/>
          <p:cNvSpPr txBox="1">
            <a:spLocks noChangeArrowheads="1"/>
          </p:cNvSpPr>
          <p:nvPr/>
        </p:nvSpPr>
        <p:spPr bwMode="auto">
          <a:xfrm>
            <a:off x="8010599" y="1534021"/>
            <a:ext cx="377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36"/>
          <p:cNvSpPr txBox="1">
            <a:spLocks noChangeArrowheads="1"/>
          </p:cNvSpPr>
          <p:nvPr/>
        </p:nvSpPr>
        <p:spPr bwMode="auto">
          <a:xfrm>
            <a:off x="7360617" y="957957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55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4128" y="606267"/>
            <a:ext cx="2911416" cy="1774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7524328" y="2237194"/>
            <a:ext cx="470464" cy="4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CC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400" i="1">
              <a:solidFill>
                <a:srgbClr val="CC33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6426239" y="267494"/>
            <a:ext cx="470464" cy="4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en-US" altLang="zh-CN" sz="2400" i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i="1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8154615" y="534260"/>
            <a:ext cx="5218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10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8010599" y="864683"/>
            <a:ext cx="377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36"/>
          <p:cNvSpPr txBox="1">
            <a:spLocks noChangeArrowheads="1"/>
          </p:cNvSpPr>
          <p:nvPr/>
        </p:nvSpPr>
        <p:spPr bwMode="auto">
          <a:xfrm>
            <a:off x="7360617" y="288619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55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91914" y="483518"/>
            <a:ext cx="5636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解：如图</a:t>
            </a:r>
            <a:r>
              <a:rPr lang="zh-CN" altLang="en-US" sz="240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，将台阶展开</a:t>
            </a:r>
            <a:r>
              <a:rPr lang="en-US" altLang="zh-CN" sz="240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40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1201911" y="1046808"/>
            <a:ext cx="36531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=(10+6)×3=48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(cm</a:t>
            </a:r>
            <a:r>
              <a:rPr lang="en-US" altLang="zh-CN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1201911" y="1584763"/>
            <a:ext cx="23260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6928569" y="2571750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55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5857511" y="2864481"/>
            <a:ext cx="5218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10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5964899" y="3190205"/>
            <a:ext cx="377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908253" y="2539851"/>
            <a:ext cx="2624187" cy="2427006"/>
            <a:chOff x="5908253" y="2539851"/>
            <a:chExt cx="2624187" cy="2427006"/>
          </a:xfrm>
        </p:grpSpPr>
        <p:grpSp>
          <p:nvGrpSpPr>
            <p:cNvPr id="11" name="组合 10"/>
            <p:cNvGrpSpPr/>
            <p:nvPr/>
          </p:nvGrpSpPr>
          <p:grpSpPr>
            <a:xfrm>
              <a:off x="6255112" y="2921658"/>
              <a:ext cx="1917288" cy="1738324"/>
              <a:chOff x="6255112" y="2921658"/>
              <a:chExt cx="1917288" cy="1738324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6255112" y="2921658"/>
                <a:ext cx="1917288" cy="1738324"/>
              </a:xfrm>
              <a:prstGeom prst="rect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6260083" y="3291830"/>
                <a:ext cx="1908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260083" y="3537330"/>
                <a:ext cx="1908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257660" y="3857261"/>
                <a:ext cx="1908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255112" y="4083918"/>
                <a:ext cx="1908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260083" y="4412059"/>
                <a:ext cx="1908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5908253" y="2539851"/>
              <a:ext cx="2624187" cy="2427006"/>
              <a:chOff x="5908253" y="2539851"/>
              <a:chExt cx="2624187" cy="2427006"/>
            </a:xfrm>
          </p:grpSpPr>
          <p:sp>
            <p:nvSpPr>
              <p:cNvPr id="24" name="Text Box 16"/>
              <p:cNvSpPr txBox="1">
                <a:spLocks noChangeArrowheads="1"/>
              </p:cNvSpPr>
              <p:nvPr/>
            </p:nvSpPr>
            <p:spPr bwMode="auto">
              <a:xfrm>
                <a:off x="8061976" y="4509551"/>
                <a:ext cx="470464" cy="457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9pPr>
              </a:lstStyle>
              <a:p>
                <a:pPr algn="l" eaLnBrk="1" hangingPunct="1"/>
                <a:r>
                  <a:rPr lang="en-US" altLang="zh-CN" sz="2400" i="1">
                    <a:solidFill>
                      <a:srgbClr val="CC33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endParaRPr lang="en-US" altLang="zh-CN" sz="2400" i="1">
                  <a:solidFill>
                    <a:srgbClr val="CC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17"/>
              <p:cNvSpPr txBox="1">
                <a:spLocks noChangeArrowheads="1"/>
              </p:cNvSpPr>
              <p:nvPr/>
            </p:nvSpPr>
            <p:spPr bwMode="auto">
              <a:xfrm>
                <a:off x="6084168" y="2539851"/>
                <a:ext cx="470464" cy="457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9pPr>
              </a:lstStyle>
              <a:p>
                <a:pPr algn="l" eaLnBrk="1" hangingPunct="1"/>
                <a:r>
                  <a:rPr lang="en-US" altLang="zh-CN" sz="2400" i="1">
                    <a:solidFill>
                      <a:srgbClr val="C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endParaRPr lang="en-US" altLang="zh-CN" sz="2400" i="1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 Box 16"/>
              <p:cNvSpPr txBox="1">
                <a:spLocks noChangeArrowheads="1"/>
              </p:cNvSpPr>
              <p:nvPr/>
            </p:nvSpPr>
            <p:spPr bwMode="auto">
              <a:xfrm>
                <a:off x="5908253" y="4465224"/>
                <a:ext cx="470464" cy="457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 panose="020B0604020202020204"/>
                    <a:ea typeface="楷体_GB2312" panose="02010609030101010101" pitchFamily="49" charset="-122"/>
                  </a:defRPr>
                </a:lvl9pPr>
              </a:lstStyle>
              <a:p>
                <a:pPr algn="l" eaLnBrk="1" hangingPunct="1"/>
                <a:r>
                  <a:rPr lang="en-US" altLang="zh-CN" sz="2400" i="1" smtClean="0">
                    <a:solidFill>
                      <a:srgbClr val="CC33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endParaRPr lang="en-US" altLang="zh-CN" sz="2400" i="1">
                  <a:solidFill>
                    <a:srgbClr val="CC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7" name="Line 40"/>
          <p:cNvSpPr>
            <a:spLocks noChangeShapeType="1"/>
          </p:cNvSpPr>
          <p:nvPr/>
        </p:nvSpPr>
        <p:spPr bwMode="auto">
          <a:xfrm>
            <a:off x="6260083" y="2921659"/>
            <a:ext cx="1903029" cy="1738324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36882" y="1985053"/>
            <a:ext cx="38057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err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Rt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中，根据勾股定理，得</a:t>
            </a:r>
            <a:endParaRPr lang="en-US" altLang="zh-CN" sz="2400" b="1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 Box 46"/>
              <p:cNvSpPr txBox="1">
                <a:spLocks noChangeArrowheads="1"/>
              </p:cNvSpPr>
              <p:nvPr/>
            </p:nvSpPr>
            <p:spPr bwMode="auto">
              <a:xfrm>
                <a:off x="1120501" y="3090704"/>
                <a:ext cx="3451499" cy="694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A</a:t>
                </a:r>
                <a:r>
                  <a:rPr lang="en-US" altLang="zh-CN" sz="2400" i="1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:r>
                  <a:rPr lang="en-US" altLang="zh-CN" sz="2400" smtClean="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𝐴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Times New Roman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m:t>𝐵𝐶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9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0501" y="3090704"/>
                <a:ext cx="3451499" cy="694549"/>
              </a:xfrm>
              <a:prstGeom prst="rect">
                <a:avLst/>
              </a:prstGeom>
              <a:blipFill rotWithShape="1">
                <a:blip r:embed="rId2"/>
                <a:stretch>
                  <a:fillRect l="-2827" b="-78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 Box 46"/>
              <p:cNvSpPr txBox="1">
                <a:spLocks noChangeArrowheads="1"/>
              </p:cNvSpPr>
              <p:nvPr/>
            </p:nvSpPr>
            <p:spPr bwMode="auto">
              <a:xfrm>
                <a:off x="3616415" y="3065173"/>
                <a:ext cx="1984325" cy="69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1pPr>
                <a:lvl2pPr marL="742950" indent="-28575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2pPr>
                <a:lvl3pPr marL="11430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3pPr>
                <a:lvl4pPr marL="16002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4pPr>
                <a:lvl5pPr marL="2057400" indent="-228600" eaLnBrk="0" hangingPunct="0"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800" b="1">
                    <a:solidFill>
                      <a:srgbClr val="FF9900"/>
                    </a:solidFill>
                    <a:latin typeface="Arial"/>
                    <a:ea typeface="楷体_GB2312" pitchFamily="49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400" smtClean="0">
                    <a:solidFill>
                      <a:srgbClr val="C00000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=</a:t>
                </a:r>
                <a14:m>
                  <m:oMathPara xmlns:m="http://schemas.openxmlformats.org/officeDocument/2006/math">
                    <m:oMathParaPr>
                      <m:jc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𝟓𝟓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𝟒𝟖</m:t>
                          </m:r>
                          <m:r>
                            <a:rPr lang="en-US" altLang="zh-CN" sz="2400" i="1" baseline="3000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400">
                  <a:solidFill>
                    <a:srgbClr val="C00000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0" name="Text 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16415" y="3065173"/>
                <a:ext cx="1984325" cy="699550"/>
              </a:xfrm>
              <a:prstGeom prst="rect">
                <a:avLst/>
              </a:prstGeom>
              <a:blipFill rotWithShape="1">
                <a:blip r:embed="rId3"/>
                <a:stretch>
                  <a:fillRect l="-4601" b="-782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1" name="Text Box 46"/>
          <p:cNvSpPr txBox="1">
            <a:spLocks noChangeArrowheads="1"/>
          </p:cNvSpPr>
          <p:nvPr/>
        </p:nvSpPr>
        <p:spPr bwMode="auto">
          <a:xfrm>
            <a:off x="1619672" y="3683087"/>
            <a:ext cx="1824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=73 </a:t>
            </a:r>
            <a:r>
              <a:rPr lang="en-US" altLang="zh-CN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cm).</a:t>
            </a:r>
            <a:endParaRPr lang="en-US" altLang="zh-CN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571451" y="4340051"/>
            <a:ext cx="3975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FF9900"/>
                </a:solidFill>
                <a:latin typeface="Arial" panose="020B0604020202020204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答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：最</a:t>
            </a:r>
            <a:r>
              <a:rPr lang="zh-CN" altLang="en-US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短路径长</a:t>
            </a:r>
            <a:r>
              <a:rPr lang="zh-CN" altLang="en-US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为</a:t>
            </a:r>
            <a:r>
              <a:rPr lang="en-US" altLang="zh-CN" sz="240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73 </a:t>
            </a:r>
            <a:r>
              <a:rPr lang="en-US" altLang="zh-CN" sz="2400" smtClean="0">
                <a:solidFill>
                  <a:srgbClr val="C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cm.</a:t>
            </a:r>
            <a:endParaRPr lang="zh-CN" altLang="en-US" sz="2400">
              <a:solidFill>
                <a:srgbClr val="C00000"/>
              </a:solidFill>
              <a:latin typeface="Times New Roman" panose="02020603050405020304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1201400" y="10236200"/>
            <a:ext cx="317500" cy="2286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4" grpId="0"/>
      <p:bldP spid="22" grpId="0"/>
      <p:bldP spid="23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1475</Words>
  <Application>WPS 演示</Application>
  <PresentationFormat>On-screen Show (16:9)</PresentationFormat>
  <Paragraphs>406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Arial</vt:lpstr>
      <vt:lpstr>楷体_GB2312</vt:lpstr>
      <vt:lpstr>楷体</vt:lpstr>
      <vt:lpstr>幼圆</vt:lpstr>
      <vt:lpstr>华文行楷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Administrator</cp:lastModifiedBy>
  <cp:revision>2</cp:revision>
  <cp:lastPrinted>2023-04-14T17:04:00Z</cp:lastPrinted>
  <dcterms:created xsi:type="dcterms:W3CDTF">2023-04-14T17:04:00Z</dcterms:created>
  <dcterms:modified xsi:type="dcterms:W3CDTF">2023-07-02T10:28:25Z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KSOProductBuildVer">
    <vt:lpwstr>2052-11.1.0.10314</vt:lpwstr>
  </property>
</Properties>
</file>